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96" r:id="rId3"/>
    <p:sldId id="258" r:id="rId4"/>
    <p:sldId id="298" r:id="rId5"/>
    <p:sldId id="260" r:id="rId6"/>
    <p:sldId id="302" r:id="rId7"/>
    <p:sldId id="304" r:id="rId8"/>
    <p:sldId id="261" r:id="rId9"/>
    <p:sldId id="262" r:id="rId10"/>
    <p:sldId id="305" r:id="rId11"/>
    <p:sldId id="306" r:id="rId12"/>
    <p:sldId id="288" r:id="rId13"/>
    <p:sldId id="299" r:id="rId14"/>
    <p:sldId id="300" r:id="rId15"/>
    <p:sldId id="303"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F9300"/>
    <a:srgbClr val="8EFA00"/>
    <a:srgbClr val="008F00"/>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p:restoredTop sz="96327"/>
  </p:normalViewPr>
  <p:slideViewPr>
    <p:cSldViewPr snapToGrid="0" snapToObjects="1">
      <p:cViewPr varScale="1">
        <p:scale>
          <a:sx n="122" d="100"/>
          <a:sy n="122" d="100"/>
        </p:scale>
        <p:origin x="208" y="328"/>
      </p:cViewPr>
      <p:guideLst/>
    </p:cSldViewPr>
  </p:slideViewPr>
  <p:notesTextViewPr>
    <p:cViewPr>
      <p:scale>
        <a:sx n="1" d="1"/>
        <a:sy n="1" d="1"/>
      </p:scale>
      <p:origin x="0" y="0"/>
    </p:cViewPr>
  </p:notesTextViewPr>
  <p:notesViewPr>
    <p:cSldViewPr snapToGrid="0" snapToObjects="1">
      <p:cViewPr varScale="1">
        <p:scale>
          <a:sx n="126" d="100"/>
          <a:sy n="126" d="100"/>
        </p:scale>
        <p:origin x="326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0748215-CF57-E543-5BB4-008433151D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8A6FDAB8-AF1E-9C5B-9D11-6DBAFEBE6A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DEC940-4521-C442-B757-2543F5BE2461}" type="datetimeFigureOut">
              <a:rPr kumimoji="1" lang="zh-CN" altLang="en-US" smtClean="0"/>
              <a:t>2022/11/27</a:t>
            </a:fld>
            <a:endParaRPr kumimoji="1" lang="zh-CN" altLang="en-US"/>
          </a:p>
        </p:txBody>
      </p:sp>
      <p:sp>
        <p:nvSpPr>
          <p:cNvPr id="4" name="页脚占位符 3">
            <a:extLst>
              <a:ext uri="{FF2B5EF4-FFF2-40B4-BE49-F238E27FC236}">
                <a16:creationId xmlns:a16="http://schemas.microsoft.com/office/drawing/2014/main" id="{C2E6B85C-28B9-6CEF-705D-5261047BE6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F1FE45F5-C5BD-34B8-7BE2-65512D7645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063E2-00C8-EB45-85EC-E472BFE23328}" type="slidenum">
              <a:rPr kumimoji="1" lang="zh-CN" altLang="en-US" smtClean="0"/>
              <a:t>‹#›</a:t>
            </a:fld>
            <a:endParaRPr kumimoji="1" lang="zh-CN" altLang="en-US"/>
          </a:p>
        </p:txBody>
      </p:sp>
    </p:spTree>
    <p:extLst>
      <p:ext uri="{BB962C8B-B14F-4D97-AF65-F5344CB8AC3E}">
        <p14:creationId xmlns:p14="http://schemas.microsoft.com/office/powerpoint/2010/main" val="45303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BD7C7-DDA7-8A47-BE6E-9103162F4388}" type="datetimeFigureOut">
              <a:rPr kumimoji="1" lang="zh-CN" altLang="en-US" smtClean="0"/>
              <a:t>2022/11/27</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7E0BB-3780-294F-82E4-B84984A70C1A}" type="slidenum">
              <a:rPr kumimoji="1" lang="zh-CN" altLang="en-US" smtClean="0"/>
              <a:t>‹#›</a:t>
            </a:fld>
            <a:endParaRPr kumimoji="1" lang="zh-CN" altLang="en-US"/>
          </a:p>
        </p:txBody>
      </p:sp>
    </p:spTree>
    <p:extLst>
      <p:ext uri="{BB962C8B-B14F-4D97-AF65-F5344CB8AC3E}">
        <p14:creationId xmlns:p14="http://schemas.microsoft.com/office/powerpoint/2010/main" val="188667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Hello, everyone. I’m the first author and a Ph.D. student from the School of Data Science and Engineering at East China Normal University. I’m glad to introduce our ACL paper, “A Neural Network Architecture for Program Understanding Inspired by Human Behaviors.”</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a:t>
            </a:fld>
            <a:endParaRPr kumimoji="1" lang="zh-CN" altLang="en-US"/>
          </a:p>
        </p:txBody>
      </p:sp>
    </p:spTree>
    <p:extLst>
      <p:ext uri="{BB962C8B-B14F-4D97-AF65-F5344CB8AC3E}">
        <p14:creationId xmlns:p14="http://schemas.microsoft.com/office/powerpoint/2010/main" val="396431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Existing works mainly explore the fusion way of the two modalities or try to introduce external knowledge, for example, many pre-training models. But, these methods fail to take human behaviors as a reference. Maybe you are wondering why I will consider human behaviors. Actually, as a cs Ph.D. student, I have been coding for many years and have some personal understanding of how to code. In my opinion, some existing works can be regarded as a subset of human behaviors.  </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10</a:t>
            </a:fld>
            <a:endParaRPr kumimoji="1" lang="zh-CN" altLang="en-US"/>
          </a:p>
        </p:txBody>
      </p:sp>
    </p:spTree>
    <p:extLst>
      <p:ext uri="{BB962C8B-B14F-4D97-AF65-F5344CB8AC3E}">
        <p14:creationId xmlns:p14="http://schemas.microsoft.com/office/powerpoint/2010/main" val="176678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Existing works mainly explore the fusion way of the two modalities or try to introduce external knowledge, for example, many pre-training models. But, these methods fail to take human behaviors as a reference. Maybe you are wondering why I will consider human behaviors. Actually, as a cs Ph.D. student, I have been coding for many years and have some personal understanding of how to code. In my opinion, some existing works can be regarded as a subset of human behaviors.  </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11</a:t>
            </a:fld>
            <a:endParaRPr kumimoji="1" lang="zh-CN" altLang="en-US"/>
          </a:p>
        </p:txBody>
      </p:sp>
    </p:spTree>
    <p:extLst>
      <p:ext uri="{BB962C8B-B14F-4D97-AF65-F5344CB8AC3E}">
        <p14:creationId xmlns:p14="http://schemas.microsoft.com/office/powerpoint/2010/main" val="336985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12</a:t>
            </a:fld>
            <a:endParaRPr kumimoji="1" lang="zh-CN" altLang="en-US"/>
          </a:p>
        </p:txBody>
      </p:sp>
    </p:spTree>
    <p:extLst>
      <p:ext uri="{BB962C8B-B14F-4D97-AF65-F5344CB8AC3E}">
        <p14:creationId xmlns:p14="http://schemas.microsoft.com/office/powerpoint/2010/main" val="355321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13</a:t>
            </a:fld>
            <a:endParaRPr kumimoji="1" lang="zh-CN" altLang="en-US"/>
          </a:p>
        </p:txBody>
      </p:sp>
    </p:spTree>
    <p:extLst>
      <p:ext uri="{BB962C8B-B14F-4D97-AF65-F5344CB8AC3E}">
        <p14:creationId xmlns:p14="http://schemas.microsoft.com/office/powerpoint/2010/main" val="161790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14</a:t>
            </a:fld>
            <a:endParaRPr kumimoji="1" lang="zh-CN" altLang="en-US"/>
          </a:p>
        </p:txBody>
      </p:sp>
    </p:spTree>
    <p:extLst>
      <p:ext uri="{BB962C8B-B14F-4D97-AF65-F5344CB8AC3E}">
        <p14:creationId xmlns:p14="http://schemas.microsoft.com/office/powerpoint/2010/main" val="323528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15</a:t>
            </a:fld>
            <a:endParaRPr kumimoji="1" lang="zh-CN" altLang="en-US"/>
          </a:p>
        </p:txBody>
      </p:sp>
    </p:spTree>
    <p:extLst>
      <p:ext uri="{BB962C8B-B14F-4D97-AF65-F5344CB8AC3E}">
        <p14:creationId xmlns:p14="http://schemas.microsoft.com/office/powerpoint/2010/main" val="338481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Thanks for your listening. Welcome to contact us if you have any problems.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Thank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you!</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16</a:t>
            </a:fld>
            <a:endParaRPr kumimoji="1" lang="zh-CN" altLang="en-US"/>
          </a:p>
        </p:txBody>
      </p:sp>
    </p:spTree>
    <p:extLst>
      <p:ext uri="{BB962C8B-B14F-4D97-AF65-F5344CB8AC3E}">
        <p14:creationId xmlns:p14="http://schemas.microsoft.com/office/powerpoint/2010/main" val="12126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presentation is structured as follows, including background, method, experiment, and conclusion.</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2</a:t>
            </a:fld>
            <a:endParaRPr kumimoji="1" lang="zh-CN" altLang="en-US"/>
          </a:p>
        </p:txBody>
      </p:sp>
    </p:spTree>
    <p:extLst>
      <p:ext uri="{BB962C8B-B14F-4D97-AF65-F5344CB8AC3E}">
        <p14:creationId xmlns:p14="http://schemas.microsoft.com/office/powerpoint/2010/main" val="134665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Now, we are in a “big code” era. The past decades have witnessed the prosperity of programming platforms, such as </a:t>
            </a:r>
            <a:r>
              <a:rPr lang="en-US" altLang="zh-CN" sz="1200" i="1" kern="1200" dirty="0" err="1">
                <a:solidFill>
                  <a:schemeClr val="tx1"/>
                </a:solidFill>
                <a:effectLst/>
                <a:latin typeface="+mn-lt"/>
                <a:ea typeface="+mn-ea"/>
                <a:cs typeface="+mn-cs"/>
              </a:rPr>
              <a:t>Github</a:t>
            </a:r>
            <a:r>
              <a:rPr lang="en-US" altLang="zh-CN" sz="1200" i="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 </a:t>
            </a:r>
            <a:r>
              <a:rPr lang="en-US" altLang="zh-CN" sz="1200" i="1" kern="1200" dirty="0">
                <a:solidFill>
                  <a:schemeClr val="tx1"/>
                </a:solidFill>
                <a:effectLst/>
                <a:latin typeface="+mn-lt"/>
                <a:ea typeface="+mn-ea"/>
                <a:cs typeface="+mn-cs"/>
              </a:rPr>
              <a:t>Stack Overflow</a:t>
            </a:r>
            <a:r>
              <a:rPr lang="en-US" altLang="zh-CN" sz="1200" kern="1200" dirty="0">
                <a:solidFill>
                  <a:schemeClr val="tx1"/>
                </a:solidFill>
                <a:effectLst/>
                <a:latin typeface="+mn-lt"/>
                <a:ea typeface="+mn-ea"/>
                <a:cs typeface="+mn-cs"/>
              </a:rPr>
              <a:t>. These platforms generate massive open-source code data that is named as “Big Code”. </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3</a:t>
            </a:fld>
            <a:endParaRPr kumimoji="1" lang="zh-CN" altLang="en-US"/>
          </a:p>
        </p:txBody>
      </p:sp>
    </p:spTree>
    <p:extLst>
      <p:ext uri="{BB962C8B-B14F-4D97-AF65-F5344CB8AC3E}">
        <p14:creationId xmlns:p14="http://schemas.microsoft.com/office/powerpoint/2010/main" val="239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presentation is structured as follows, including background, method, experiment, and conclusion.</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4</a:t>
            </a:fld>
            <a:endParaRPr kumimoji="1" lang="zh-CN" altLang="en-US"/>
          </a:p>
        </p:txBody>
      </p:sp>
    </p:spTree>
    <p:extLst>
      <p:ext uri="{BB962C8B-B14F-4D97-AF65-F5344CB8AC3E}">
        <p14:creationId xmlns:p14="http://schemas.microsoft.com/office/powerpoint/2010/main" val="162474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 why do we do program understanding? It is a fundamental task in programming language processing, which aims at learning an embedding from raw code by using neural networks. In this “big code” era, program understanding can support us in automatic software development and maintenance, such as code summarization and code clone detection.</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5</a:t>
            </a:fld>
            <a:endParaRPr kumimoji="1" lang="zh-CN" altLang="en-US"/>
          </a:p>
        </p:txBody>
      </p:sp>
    </p:spTree>
    <p:extLst>
      <p:ext uri="{BB962C8B-B14F-4D97-AF65-F5344CB8AC3E}">
        <p14:creationId xmlns:p14="http://schemas.microsoft.com/office/powerpoint/2010/main" val="34693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6</a:t>
            </a:fld>
            <a:endParaRPr kumimoji="1" lang="zh-CN" altLang="en-US"/>
          </a:p>
        </p:txBody>
      </p:sp>
    </p:spTree>
    <p:extLst>
      <p:ext uri="{BB962C8B-B14F-4D97-AF65-F5344CB8AC3E}">
        <p14:creationId xmlns:p14="http://schemas.microsoft.com/office/powerpoint/2010/main" val="273082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7</a:t>
            </a:fld>
            <a:endParaRPr kumimoji="1" lang="zh-CN" altLang="en-US"/>
          </a:p>
        </p:txBody>
      </p:sp>
    </p:spTree>
    <p:extLst>
      <p:ext uri="{BB962C8B-B14F-4D97-AF65-F5344CB8AC3E}">
        <p14:creationId xmlns:p14="http://schemas.microsoft.com/office/powerpoint/2010/main" val="252427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Each code has two modalities, namely raw code and complied AST or other graphs.</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8</a:t>
            </a:fld>
            <a:endParaRPr kumimoji="1" lang="zh-CN" altLang="en-US"/>
          </a:p>
        </p:txBody>
      </p:sp>
    </p:spTree>
    <p:extLst>
      <p:ext uri="{BB962C8B-B14F-4D97-AF65-F5344CB8AC3E}">
        <p14:creationId xmlns:p14="http://schemas.microsoft.com/office/powerpoint/2010/main" val="32844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Existing works mainly explore the fusion way of the two modalities or try to introduce external knowledge, for example, many pre-training models. But, these methods fail to take human behaviors as a reference. Maybe you are wondering why I will consider human behaviors. Actually, as a cs Ph.D. student, I have been coding for many years and have some personal understanding of how to code. In my opinion, some existing works can be regarded as a subset of human behaviors.  </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5047E0BB-3780-294F-82E4-B84984A70C1A}" type="slidenum">
              <a:rPr kumimoji="1" lang="zh-CN" altLang="en-US" smtClean="0"/>
              <a:t>9</a:t>
            </a:fld>
            <a:endParaRPr kumimoji="1" lang="zh-CN" altLang="en-US"/>
          </a:p>
        </p:txBody>
      </p:sp>
    </p:spTree>
    <p:extLst>
      <p:ext uri="{BB962C8B-B14F-4D97-AF65-F5344CB8AC3E}">
        <p14:creationId xmlns:p14="http://schemas.microsoft.com/office/powerpoint/2010/main" val="285088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82785" y="6543885"/>
            <a:ext cx="1094352" cy="306060"/>
          </a:xfrm>
          <a:prstGeom prst="rect">
            <a:avLst/>
          </a:prstGeom>
          <a:ln>
            <a:noFill/>
          </a:ln>
        </p:spPr>
        <p:txBody>
          <a:bodyPr/>
          <a:lstStyle/>
          <a:p>
            <a:r>
              <a:rPr kumimoji="1" lang="en-US" altLang="zh-CN"/>
              <a:t>DataIsPower</a:t>
            </a:r>
            <a:endParaRPr kumimoji="1" lang="zh-CN" altLang="en-US"/>
          </a:p>
        </p:txBody>
      </p:sp>
      <p:sp>
        <p:nvSpPr>
          <p:cNvPr id="5" name="Footer Placeholder 4"/>
          <p:cNvSpPr>
            <a:spLocks noGrp="1"/>
          </p:cNvSpPr>
          <p:nvPr>
            <p:ph type="ftr" sz="quarter" idx="11"/>
          </p:nvPr>
        </p:nvSpPr>
        <p:spPr>
          <a:xfrm>
            <a:off x="1414578" y="6543885"/>
            <a:ext cx="6521885" cy="313617"/>
          </a:xfrm>
          <a:prstGeom prst="rect">
            <a:avLst/>
          </a:prstGeom>
        </p:spPr>
        <p:txBody>
          <a:bodyPr/>
          <a:lstStyle/>
          <a:p>
            <a:r>
              <a:rPr kumimoji="1" lang="zh-CN" altLang="en-US" dirty="0"/>
              <a:t>预训练语言模型应用调优算法</a:t>
            </a:r>
          </a:p>
        </p:txBody>
      </p:sp>
      <p:sp>
        <p:nvSpPr>
          <p:cNvPr id="6" name="Slide Number Placeholder 5"/>
          <p:cNvSpPr>
            <a:spLocks noGrp="1"/>
          </p:cNvSpPr>
          <p:nvPr>
            <p:ph type="sldNum" sz="quarter" idx="12"/>
          </p:nvPr>
        </p:nvSpPr>
        <p:spPr>
          <a:xfrm>
            <a:off x="8106847" y="6544383"/>
            <a:ext cx="854368" cy="313617"/>
          </a:xfrm>
          <a:prstGeom prst="rect">
            <a:avLst/>
          </a:prstGeom>
        </p:spPr>
        <p:txBody>
          <a:bodyPr/>
          <a:lstStyle/>
          <a:p>
            <a:endParaRPr kumimoji="1" lang="zh-CN" altLang="en-US" dirty="0"/>
          </a:p>
        </p:txBody>
      </p:sp>
      <p:sp>
        <p:nvSpPr>
          <p:cNvPr id="7" name="文本框 6">
            <a:extLst>
              <a:ext uri="{FF2B5EF4-FFF2-40B4-BE49-F238E27FC236}">
                <a16:creationId xmlns:a16="http://schemas.microsoft.com/office/drawing/2014/main" id="{C1F022D0-F469-D11B-C584-A3BE30D35F3D}"/>
              </a:ext>
            </a:extLst>
          </p:cNvPr>
          <p:cNvSpPr txBox="1"/>
          <p:nvPr userDrawn="1"/>
        </p:nvSpPr>
        <p:spPr>
          <a:xfrm>
            <a:off x="83127" y="6703081"/>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72205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5" name="Footer Placeholder 4"/>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6" name="Slide Number Placeholder 5"/>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305684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5" name="Footer Placeholder 4"/>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6" name="Slide Number Placeholder 5"/>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38714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0" y="-52550"/>
            <a:ext cx="7886700" cy="986496"/>
          </a:xfrm>
          <a:prstGeom prst="rect">
            <a:avLst/>
          </a:prstGeom>
        </p:spPr>
        <p:txBody>
          <a:bodyPr/>
          <a:lstStyle>
            <a:lvl1pPr>
              <a:defRPr cap="none" baseline="0">
                <a:solidFill>
                  <a:schemeClr val="bg1"/>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5" name="Footer Placeholder 4"/>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6" name="Slide Number Placeholder 5"/>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dirty="0"/>
          </a:p>
        </p:txBody>
      </p:sp>
    </p:spTree>
    <p:extLst>
      <p:ext uri="{BB962C8B-B14F-4D97-AF65-F5344CB8AC3E}">
        <p14:creationId xmlns:p14="http://schemas.microsoft.com/office/powerpoint/2010/main" val="35829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5" name="Footer Placeholder 4"/>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6" name="Slide Number Placeholder 5"/>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181901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6" name="Footer Placeholder 5"/>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7" name="Slide Number Placeholder 6"/>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24265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8" name="Footer Placeholder 7"/>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9" name="Slide Number Placeholder 8"/>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57939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4" name="Footer Placeholder 3"/>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5" name="Slide Number Placeholder 4"/>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79019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3" name="Footer Placeholder 2"/>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4" name="Slide Number Placeholder 3"/>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31799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6" name="Footer Placeholder 5"/>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7" name="Slide Number Placeholder 6"/>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401644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182785" y="6543885"/>
            <a:ext cx="1094352" cy="306060"/>
          </a:xfrm>
          <a:prstGeom prst="rect">
            <a:avLst/>
          </a:prstGeom>
        </p:spPr>
        <p:txBody>
          <a:bodyPr/>
          <a:lstStyle/>
          <a:p>
            <a:r>
              <a:rPr kumimoji="1" lang="en-US" altLang="zh-CN"/>
              <a:t>DataIsPower</a:t>
            </a:r>
            <a:endParaRPr kumimoji="1" lang="zh-CN" altLang="en-US"/>
          </a:p>
        </p:txBody>
      </p:sp>
      <p:sp>
        <p:nvSpPr>
          <p:cNvPr id="6" name="Footer Placeholder 5"/>
          <p:cNvSpPr>
            <a:spLocks noGrp="1"/>
          </p:cNvSpPr>
          <p:nvPr>
            <p:ph type="ftr" sz="quarter" idx="11"/>
          </p:nvPr>
        </p:nvSpPr>
        <p:spPr>
          <a:xfrm>
            <a:off x="1414578" y="6543885"/>
            <a:ext cx="6521885" cy="313617"/>
          </a:xfrm>
          <a:prstGeom prst="rect">
            <a:avLst/>
          </a:prstGeom>
        </p:spPr>
        <p:txBody>
          <a:bodyPr/>
          <a:lstStyle/>
          <a:p>
            <a:r>
              <a:rPr kumimoji="1" lang="zh-CN" altLang="en-US"/>
              <a:t>预训练语言模型应用调优算法</a:t>
            </a:r>
          </a:p>
        </p:txBody>
      </p:sp>
      <p:sp>
        <p:nvSpPr>
          <p:cNvPr id="7" name="Slide Number Placeholder 6"/>
          <p:cNvSpPr>
            <a:spLocks noGrp="1"/>
          </p:cNvSpPr>
          <p:nvPr>
            <p:ph type="sldNum" sz="quarter" idx="12"/>
          </p:nvPr>
        </p:nvSpPr>
        <p:spPr>
          <a:xfrm>
            <a:off x="8106847" y="6544383"/>
            <a:ext cx="854368" cy="313617"/>
          </a:xfrm>
          <a:prstGeom prst="rect">
            <a:avLst/>
          </a:prstGeom>
        </p:spPr>
        <p:txBody>
          <a:bodyPr/>
          <a:lstStyle/>
          <a:p>
            <a:fld id="{C396BE24-3577-ED40-A822-AA9AC4FCC650}" type="slidenum">
              <a:rPr kumimoji="1" lang="zh-CN" altLang="en-US" smtClean="0"/>
              <a:t>‹#›</a:t>
            </a:fld>
            <a:endParaRPr kumimoji="1" lang="zh-CN" altLang="en-US"/>
          </a:p>
        </p:txBody>
      </p:sp>
    </p:spTree>
    <p:extLst>
      <p:ext uri="{BB962C8B-B14F-4D97-AF65-F5344CB8AC3E}">
        <p14:creationId xmlns:p14="http://schemas.microsoft.com/office/powerpoint/2010/main" val="323191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r"/>
        </a:blip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8DBDBEE-66B6-5D77-859E-3F2B36171CED}"/>
              </a:ext>
            </a:extLst>
          </p:cNvPr>
          <p:cNvSpPr/>
          <p:nvPr userDrawn="1"/>
        </p:nvSpPr>
        <p:spPr>
          <a:xfrm>
            <a:off x="0" y="-2294"/>
            <a:ext cx="9144000" cy="876962"/>
          </a:xfrm>
          <a:prstGeom prst="rect">
            <a:avLst/>
          </a:prstGeom>
          <a:gradFill flip="none" rotWithShape="1">
            <a:gsLst>
              <a:gs pos="0">
                <a:srgbClr val="7030A0">
                  <a:lumMod val="100000"/>
                </a:srgbClr>
              </a:gs>
              <a:gs pos="100000">
                <a:schemeClr val="tx1">
                  <a:lumMod val="95000"/>
                  <a:lumOff val="5000"/>
                </a:schemeClr>
              </a:gs>
              <a:gs pos="70000">
                <a:srgbClr val="3F1F57"/>
              </a:gs>
              <a:gs pos="20000">
                <a:srgbClr val="7030A0"/>
              </a:gs>
            </a:gsLst>
            <a:lin ang="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6E38AFB2-6C33-F758-4356-2C3BF98BE808}"/>
              </a:ext>
            </a:extLst>
          </p:cNvPr>
          <p:cNvSpPr/>
          <p:nvPr userDrawn="1"/>
        </p:nvSpPr>
        <p:spPr>
          <a:xfrm>
            <a:off x="0" y="6544383"/>
            <a:ext cx="9144000" cy="31361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100" dirty="0">
              <a:latin typeface="Rockwell" panose="02060603020205020403" pitchFamily="18"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82785" y="6543885"/>
            <a:ext cx="1094352" cy="306060"/>
          </a:xfrm>
          <a:prstGeom prst="rect">
            <a:avLst/>
          </a:prstGeom>
          <a:ln>
            <a:noFill/>
          </a:ln>
        </p:spPr>
        <p:txBody>
          <a:bodyPr vert="horz" lIns="91440" tIns="45720" rIns="91440" bIns="45720" rtlCol="0" anchor="ctr"/>
          <a:lstStyle>
            <a:lvl1pPr algn="l">
              <a:defRPr sz="1200">
                <a:solidFill>
                  <a:schemeClr val="bg1"/>
                </a:solidFill>
                <a:latin typeface="Rockwell" panose="02060603020205020403" pitchFamily="18" charset="0"/>
              </a:defRPr>
            </a:lvl1pPr>
          </a:lstStyle>
          <a:p>
            <a:r>
              <a:rPr kumimoji="1" lang="en-US" altLang="zh-CN"/>
              <a:t>DataIsPower</a:t>
            </a:r>
            <a:endParaRPr kumimoji="1" lang="zh-CN" altLang="en-US" dirty="0"/>
          </a:p>
        </p:txBody>
      </p:sp>
      <p:sp>
        <p:nvSpPr>
          <p:cNvPr id="5" name="Footer Placeholder 4"/>
          <p:cNvSpPr>
            <a:spLocks noGrp="1"/>
          </p:cNvSpPr>
          <p:nvPr>
            <p:ph type="ftr" sz="quarter" idx="3"/>
          </p:nvPr>
        </p:nvSpPr>
        <p:spPr>
          <a:xfrm>
            <a:off x="1414578" y="6543885"/>
            <a:ext cx="6521885" cy="313617"/>
          </a:xfrm>
          <a:prstGeom prst="rect">
            <a:avLst/>
          </a:prstGeom>
          <a:ln>
            <a:noFill/>
          </a:ln>
        </p:spPr>
        <p:txBody>
          <a:bodyPr vert="horz" lIns="91440" tIns="45720" rIns="91440" bIns="45720" rtlCol="0" anchor="ctr"/>
          <a:lstStyle>
            <a:lvl1pPr algn="ctr">
              <a:defRPr sz="1200">
                <a:solidFill>
                  <a:schemeClr val="bg1"/>
                </a:solidFill>
                <a:latin typeface="SimHei" panose="02010609060101010101" pitchFamily="49" charset="-122"/>
                <a:ea typeface="SimHei" panose="02010609060101010101" pitchFamily="49" charset="-122"/>
              </a:defRPr>
            </a:lvl1pPr>
          </a:lstStyle>
          <a:p>
            <a:r>
              <a:rPr kumimoji="1" lang="zh-CN" altLang="en-US" dirty="0"/>
              <a:t>预训练语言模型应用调优算法</a:t>
            </a:r>
          </a:p>
        </p:txBody>
      </p:sp>
      <p:pic>
        <p:nvPicPr>
          <p:cNvPr id="7" name="图片 6">
            <a:extLst>
              <a:ext uri="{FF2B5EF4-FFF2-40B4-BE49-F238E27FC236}">
                <a16:creationId xmlns:a16="http://schemas.microsoft.com/office/drawing/2014/main" id="{589D4C0B-B8E8-EE57-C391-5DE503063A4C}"/>
              </a:ext>
            </a:extLst>
          </p:cNvPr>
          <p:cNvPicPr>
            <a:picLocks noChangeAspect="1"/>
          </p:cNvPicPr>
          <p:nvPr userDrawn="1"/>
        </p:nvPicPr>
        <p:blipFill>
          <a:blip r:embed="rId14"/>
          <a:stretch>
            <a:fillRect/>
          </a:stretch>
        </p:blipFill>
        <p:spPr>
          <a:xfrm>
            <a:off x="8267038" y="-2294"/>
            <a:ext cx="876962" cy="876962"/>
          </a:xfrm>
          <a:prstGeom prst="rect">
            <a:avLst/>
          </a:prstGeom>
        </p:spPr>
      </p:pic>
      <p:sp>
        <p:nvSpPr>
          <p:cNvPr id="11" name="文本框 10">
            <a:extLst>
              <a:ext uri="{FF2B5EF4-FFF2-40B4-BE49-F238E27FC236}">
                <a16:creationId xmlns:a16="http://schemas.microsoft.com/office/drawing/2014/main" id="{60ABCBED-E62E-0285-ACB5-B73061CFA76E}"/>
              </a:ext>
            </a:extLst>
          </p:cNvPr>
          <p:cNvSpPr txBox="1"/>
          <p:nvPr userDrawn="1"/>
        </p:nvSpPr>
        <p:spPr>
          <a:xfrm>
            <a:off x="8401995" y="6573529"/>
            <a:ext cx="808601" cy="276999"/>
          </a:xfrm>
          <a:prstGeom prst="rect">
            <a:avLst/>
          </a:prstGeom>
          <a:noFill/>
        </p:spPr>
        <p:txBody>
          <a:bodyPr wrap="square" rtlCol="0">
            <a:spAutoFit/>
          </a:bodyPr>
          <a:lstStyle/>
          <a:p>
            <a:fld id="{B5FA6F8B-FA09-164A-8A32-D08D44C4A141}" type="slidenum">
              <a:rPr kumimoji="1" lang="zh-CN" altLang="en-US" sz="1200" smtClean="0">
                <a:solidFill>
                  <a:schemeClr val="bg1"/>
                </a:solidFill>
                <a:latin typeface="Rockwell" panose="02060603020205020403" pitchFamily="18" charset="0"/>
              </a:rPr>
              <a:t>‹#›</a:t>
            </a:fld>
            <a:r>
              <a:rPr kumimoji="1" lang="en-US" altLang="zh-CN" sz="1200" dirty="0">
                <a:solidFill>
                  <a:schemeClr val="bg1"/>
                </a:solidFill>
                <a:latin typeface="Rockwell" panose="02060603020205020403" pitchFamily="18" charset="0"/>
              </a:rPr>
              <a:t>/16</a:t>
            </a:r>
            <a:endParaRPr kumimoji="1" lang="zh-CN" altLang="en-US" sz="12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153816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baseline="0">
          <a:solidFill>
            <a:schemeClr val="tx1"/>
          </a:solidFill>
          <a:latin typeface="Rockwell" panose="02060603020205020403" pitchFamily="18" charset="0"/>
          <a:ea typeface="SimHei"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Rockwell" panose="02060603020205020403" pitchFamily="18" charset="0"/>
          <a:ea typeface="SimHei"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Rockwell" panose="02060603020205020403" pitchFamily="18" charset="0"/>
          <a:ea typeface="SimHei"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Rockwell" panose="02060603020205020403" pitchFamily="18" charset="0"/>
          <a:ea typeface="SimHei"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Rockwell" panose="02060603020205020403" pitchFamily="18" charset="0"/>
          <a:ea typeface="SimHei"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Rockwell" panose="02060603020205020403" pitchFamily="18" charset="0"/>
          <a:ea typeface="SimHei"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5D3E3E-8D3C-2D64-19E8-CF675E99FAC2}"/>
              </a:ext>
            </a:extLst>
          </p:cNvPr>
          <p:cNvSpPr>
            <a:spLocks noGrp="1"/>
          </p:cNvSpPr>
          <p:nvPr>
            <p:ph type="ctrTitle"/>
          </p:nvPr>
        </p:nvSpPr>
        <p:spPr>
          <a:xfrm>
            <a:off x="685800" y="1630680"/>
            <a:ext cx="7772400" cy="643582"/>
          </a:xfrm>
        </p:spPr>
        <p:txBody>
          <a:bodyPr>
            <a:noAutofit/>
          </a:bodyPr>
          <a:lstStyle/>
          <a:p>
            <a:r>
              <a:rPr kumimoji="1" lang="zh-CN" altLang="en-US" sz="4000" b="1" dirty="0"/>
              <a:t>预训练语言模型应用调优算法</a:t>
            </a:r>
            <a:endParaRPr kumimoji="1" lang="zh-CN" altLang="en-US" sz="4000" dirty="0"/>
          </a:p>
        </p:txBody>
      </p:sp>
      <p:sp>
        <p:nvSpPr>
          <p:cNvPr id="3" name="副标题 2">
            <a:extLst>
              <a:ext uri="{FF2B5EF4-FFF2-40B4-BE49-F238E27FC236}">
                <a16:creationId xmlns:a16="http://schemas.microsoft.com/office/drawing/2014/main" id="{54936D85-BDB7-2F7D-236B-2531F1FB3950}"/>
              </a:ext>
            </a:extLst>
          </p:cNvPr>
          <p:cNvSpPr>
            <a:spLocks noGrp="1"/>
          </p:cNvSpPr>
          <p:nvPr>
            <p:ph type="subTitle" idx="1"/>
          </p:nvPr>
        </p:nvSpPr>
        <p:spPr>
          <a:xfrm>
            <a:off x="1143000" y="2567940"/>
            <a:ext cx="6858000" cy="2839869"/>
          </a:xfrm>
        </p:spPr>
        <p:txBody>
          <a:bodyPr>
            <a:normAutofit/>
          </a:bodyPr>
          <a:lstStyle/>
          <a:p>
            <a:pPr>
              <a:lnSpc>
                <a:spcPct val="120000"/>
              </a:lnSpc>
            </a:pPr>
            <a:r>
              <a:rPr lang="en-US" altLang="zh-CN" sz="2000" b="1" dirty="0" err="1"/>
              <a:t>DataIsPower</a:t>
            </a:r>
            <a:endParaRPr lang="en-US" altLang="zh-CN" sz="2000" b="1" dirty="0"/>
          </a:p>
          <a:p>
            <a:pPr>
              <a:lnSpc>
                <a:spcPct val="120000"/>
              </a:lnSpc>
            </a:pPr>
            <a:r>
              <a:rPr lang="zh-CN" altLang="en" sz="2000" dirty="0">
                <a:latin typeface="SimHei" panose="02010609060101010101" pitchFamily="49" charset="-122"/>
              </a:rPr>
              <a:t>韩程程</a:t>
            </a:r>
            <a:r>
              <a:rPr lang="zh-CN" altLang="en-US" sz="2000" dirty="0">
                <a:latin typeface="SimHei" panose="02010609060101010101" pitchFamily="49" charset="-122"/>
              </a:rPr>
              <a:t>、朱仁煜、陈诺、孙秋实、龚敬洋</a:t>
            </a:r>
            <a:endParaRPr lang="en-US" altLang="zh-CN" sz="2000" dirty="0">
              <a:latin typeface="SimHei" panose="02010609060101010101" pitchFamily="49" charset="-122"/>
            </a:endParaRPr>
          </a:p>
          <a:p>
            <a:pPr>
              <a:lnSpc>
                <a:spcPct val="120000"/>
              </a:lnSpc>
            </a:pPr>
            <a:r>
              <a:rPr lang="zh-CN" altLang="en-US" sz="2000" dirty="0">
                <a:latin typeface="SimHei" panose="02010609060101010101" pitchFamily="49" charset="-122"/>
              </a:rPr>
              <a:t>指导老师：高明、李翔</a:t>
            </a:r>
            <a:endParaRPr lang="en-US" altLang="zh-CN" sz="2000" dirty="0">
              <a:latin typeface="SimHei" panose="02010609060101010101" pitchFamily="49" charset="-122"/>
            </a:endParaRPr>
          </a:p>
          <a:p>
            <a:pPr>
              <a:lnSpc>
                <a:spcPct val="120000"/>
              </a:lnSpc>
            </a:pPr>
            <a:r>
              <a:rPr lang="zh-CN" altLang="en-US" sz="2000" dirty="0">
                <a:latin typeface="SimHei" panose="02010609060101010101" pitchFamily="49" charset="-122"/>
              </a:rPr>
              <a:t>华东师范大学</a:t>
            </a:r>
            <a:endParaRPr lang="en-US" altLang="zh-CN" sz="2000" dirty="0">
              <a:latin typeface="SimHei" panose="02010609060101010101" pitchFamily="49" charset="-122"/>
            </a:endParaRPr>
          </a:p>
          <a:p>
            <a:pPr>
              <a:lnSpc>
                <a:spcPct val="120000"/>
              </a:lnSpc>
            </a:pPr>
            <a:r>
              <a:rPr lang="zh-CN" altLang="en-US" sz="2000" dirty="0">
                <a:latin typeface="SimHei" panose="02010609060101010101" pitchFamily="49" charset="-122"/>
              </a:rPr>
              <a:t>数据科学与工程学院</a:t>
            </a:r>
            <a:endParaRPr lang="en-US" altLang="zh-CN" sz="2000" dirty="0">
              <a:latin typeface="SimHei" panose="02010609060101010101" pitchFamily="49" charset="-122"/>
            </a:endParaRPr>
          </a:p>
          <a:p>
            <a:pPr>
              <a:lnSpc>
                <a:spcPct val="120000"/>
              </a:lnSpc>
            </a:pPr>
            <a:endParaRPr lang="en" altLang="zh-CN" sz="2000" dirty="0">
              <a:latin typeface="SimHei" panose="02010609060101010101" pitchFamily="49" charset="-122"/>
            </a:endParaRPr>
          </a:p>
          <a:p>
            <a:pPr>
              <a:lnSpc>
                <a:spcPct val="120000"/>
              </a:lnSpc>
            </a:pPr>
            <a:endParaRPr kumimoji="1" lang="zh-CN" altLang="en-US" sz="2000" dirty="0">
              <a:latin typeface="SimHei" panose="02010609060101010101" pitchFamily="49" charset="-122"/>
            </a:endParaRPr>
          </a:p>
        </p:txBody>
      </p:sp>
      <p:sp>
        <p:nvSpPr>
          <p:cNvPr id="4" name="日期占位符 3">
            <a:extLst>
              <a:ext uri="{FF2B5EF4-FFF2-40B4-BE49-F238E27FC236}">
                <a16:creationId xmlns:a16="http://schemas.microsoft.com/office/drawing/2014/main" id="{249CABDD-DD19-D457-3971-DFEBE9F2B354}"/>
              </a:ext>
            </a:extLst>
          </p:cNvPr>
          <p:cNvSpPr>
            <a:spLocks noGrp="1"/>
          </p:cNvSpPr>
          <p:nvPr>
            <p:ph type="dt" sz="half" idx="10"/>
          </p:nvPr>
        </p:nvSpPr>
        <p:spPr/>
        <p:txBody>
          <a:bodyPr/>
          <a:lstStyle/>
          <a:p>
            <a:r>
              <a:rPr kumimoji="1" lang="en-US" altLang="zh-CN" dirty="0" err="1"/>
              <a:t>DataIsPower</a:t>
            </a:r>
            <a:endParaRPr kumimoji="1" lang="zh-CN" altLang="en-US" dirty="0"/>
          </a:p>
        </p:txBody>
      </p:sp>
      <p:sp>
        <p:nvSpPr>
          <p:cNvPr id="5" name="页脚占位符 4">
            <a:extLst>
              <a:ext uri="{FF2B5EF4-FFF2-40B4-BE49-F238E27FC236}">
                <a16:creationId xmlns:a16="http://schemas.microsoft.com/office/drawing/2014/main" id="{870CCFB9-4C36-05BC-E48F-CD6A028454C4}"/>
              </a:ext>
            </a:extLst>
          </p:cNvPr>
          <p:cNvSpPr>
            <a:spLocks noGrp="1"/>
          </p:cNvSpPr>
          <p:nvPr>
            <p:ph type="ftr" sz="quarter" idx="11"/>
          </p:nvPr>
        </p:nvSpPr>
        <p:spPr/>
        <p:txBody>
          <a:bodyPr/>
          <a:lstStyle/>
          <a:p>
            <a:r>
              <a:rPr kumimoji="1" lang="zh-CN" altLang="en-US" dirty="0"/>
              <a:t>预训练语言模型应用调优算法</a:t>
            </a:r>
          </a:p>
        </p:txBody>
      </p:sp>
    </p:spTree>
    <p:extLst>
      <p:ext uri="{BB962C8B-B14F-4D97-AF65-F5344CB8AC3E}">
        <p14:creationId xmlns:p14="http://schemas.microsoft.com/office/powerpoint/2010/main" val="21983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3A1F7C1-434C-7132-B2B0-6EADC0D103C7}"/>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336DBD3-D24B-E158-EB87-D829C10A70E6}"/>
              </a:ext>
            </a:extLst>
          </p:cNvPr>
          <p:cNvSpPr>
            <a:spLocks noGrp="1"/>
          </p:cNvSpPr>
          <p:nvPr>
            <p:ph type="ftr" sz="quarter" idx="11"/>
          </p:nvPr>
        </p:nvSpPr>
        <p:spPr/>
        <p:txBody>
          <a:bodyPr/>
          <a:lstStyle/>
          <a:p>
            <a:r>
              <a:rPr kumimoji="1" lang="zh-CN" altLang="en-US"/>
              <a:t>预训练语言模型应用调优算法</a:t>
            </a:r>
            <a:endParaRPr kumimoji="1" lang="zh-CN" altLang="en-US" dirty="0"/>
          </a:p>
        </p:txBody>
      </p:sp>
      <p:pic>
        <p:nvPicPr>
          <p:cNvPr id="8" name="图片 7">
            <a:extLst>
              <a:ext uri="{FF2B5EF4-FFF2-40B4-BE49-F238E27FC236}">
                <a16:creationId xmlns:a16="http://schemas.microsoft.com/office/drawing/2014/main" id="{B142D7A8-606D-B507-4648-7875C510B917}"/>
              </a:ext>
            </a:extLst>
          </p:cNvPr>
          <p:cNvPicPr>
            <a:picLocks noChangeAspect="1"/>
          </p:cNvPicPr>
          <p:nvPr/>
        </p:nvPicPr>
        <p:blipFill>
          <a:blip r:embed="rId3"/>
          <a:srcRect/>
          <a:stretch/>
        </p:blipFill>
        <p:spPr>
          <a:xfrm>
            <a:off x="4315091" y="921034"/>
            <a:ext cx="4798162" cy="2647262"/>
          </a:xfrm>
          <a:prstGeom prst="rect">
            <a:avLst/>
          </a:prstGeom>
        </p:spPr>
      </p:pic>
      <p:sp>
        <p:nvSpPr>
          <p:cNvPr id="11" name="矩形 10">
            <a:extLst>
              <a:ext uri="{FF2B5EF4-FFF2-40B4-BE49-F238E27FC236}">
                <a16:creationId xmlns:a16="http://schemas.microsoft.com/office/drawing/2014/main" id="{A0383695-5B7E-9116-A814-6DA3653C77C3}"/>
              </a:ext>
            </a:extLst>
          </p:cNvPr>
          <p:cNvSpPr/>
          <p:nvPr/>
        </p:nvSpPr>
        <p:spPr>
          <a:xfrm>
            <a:off x="5382554" y="909966"/>
            <a:ext cx="1884520" cy="593981"/>
          </a:xfrm>
          <a:prstGeom prst="rect">
            <a:avLst/>
          </a:prstGeom>
          <a:noFill/>
          <a:ln w="254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9" name="标题 8">
            <a:extLst>
              <a:ext uri="{FF2B5EF4-FFF2-40B4-BE49-F238E27FC236}">
                <a16:creationId xmlns:a16="http://schemas.microsoft.com/office/drawing/2014/main" id="{CFAA6896-5EB4-4A9C-5ED6-35E88537A80A}"/>
              </a:ext>
            </a:extLst>
          </p:cNvPr>
          <p:cNvSpPr txBox="1">
            <a:spLocks noGrp="1"/>
          </p:cNvSpPr>
          <p:nvPr>
            <p:ph type="title"/>
          </p:nvPr>
        </p:nvSpPr>
        <p:spPr>
          <a:xfrm>
            <a:off x="40474" y="67483"/>
            <a:ext cx="4064598" cy="701731"/>
          </a:xfrm>
          <a:prstGeom prst="rect">
            <a:avLst/>
          </a:prstGeom>
          <a:noFill/>
        </p:spPr>
        <p:txBody>
          <a:bodyPr wrap="square" rtlCol="0">
            <a:spAutoFit/>
          </a:bodyPr>
          <a:lstStyle/>
          <a:p>
            <a:pPr algn="ctr"/>
            <a:r>
              <a:rPr kumimoji="1" lang="en-US" altLang="zh-CN" dirty="0"/>
              <a:t>M</a:t>
            </a:r>
            <a:r>
              <a:rPr kumimoji="1" lang="en-US" altLang="zh-CN" baseline="30000" dirty="0"/>
              <a:t>2</a:t>
            </a:r>
            <a:r>
              <a:rPr kumimoji="1" lang="en-US" altLang="zh-CN" dirty="0"/>
              <a:t>-Verbalizers</a:t>
            </a:r>
            <a:endParaRPr kumimoji="1" lang="zh-CN" altLang="en-US" dirty="0"/>
          </a:p>
        </p:txBody>
      </p:sp>
      <p:sp>
        <p:nvSpPr>
          <p:cNvPr id="14" name="文本框 13">
            <a:extLst>
              <a:ext uri="{FF2B5EF4-FFF2-40B4-BE49-F238E27FC236}">
                <a16:creationId xmlns:a16="http://schemas.microsoft.com/office/drawing/2014/main" id="{A48E6AB7-FE04-9478-3118-CC80AA7D416B}"/>
              </a:ext>
            </a:extLst>
          </p:cNvPr>
          <p:cNvSpPr txBox="1"/>
          <p:nvPr/>
        </p:nvSpPr>
        <p:spPr>
          <a:xfrm>
            <a:off x="40474" y="1920840"/>
            <a:ext cx="4692314" cy="2646878"/>
          </a:xfrm>
          <a:prstGeom prst="rect">
            <a:avLst/>
          </a:prstGeom>
          <a:noFill/>
        </p:spPr>
        <p:txBody>
          <a:bodyPr wrap="square">
            <a:spAutoFit/>
          </a:bodyPr>
          <a:lstStyle/>
          <a:p>
            <a:r>
              <a:rPr lang="en" altLang="zh-CN" sz="2200" dirty="0">
                <a:latin typeface="Rockwell" panose="02060603020205020403" pitchFamily="18" charset="0"/>
              </a:rPr>
              <a:t>Verbalizer Construction Methods:</a:t>
            </a:r>
          </a:p>
          <a:p>
            <a:pPr marL="285750" indent="-285750">
              <a:buFont typeface="Arial" panose="020B0604020202020204" pitchFamily="34" charset="0"/>
              <a:buChar char="•"/>
            </a:pPr>
            <a:r>
              <a:rPr lang="en" altLang="zh-CN" sz="2400" dirty="0">
                <a:latin typeface="Rockwell" panose="02060603020205020403" pitchFamily="18" charset="0"/>
              </a:rPr>
              <a:t>Manual Verbalizers</a:t>
            </a:r>
          </a:p>
          <a:p>
            <a:pPr marL="742950" lvl="1" indent="-285750">
              <a:buFont typeface="Arial" panose="020B0604020202020204" pitchFamily="34" charset="0"/>
              <a:buChar char="•"/>
            </a:pPr>
            <a:r>
              <a:rPr kumimoji="1" lang="en-US" altLang="zh-CN" sz="2400" dirty="0">
                <a:solidFill>
                  <a:srgbClr val="C00000"/>
                </a:solidFill>
                <a:latin typeface="Rockwell" panose="02060603020205020403" pitchFamily="18" charset="0"/>
                <a:ea typeface="SimHei" panose="02010609060101010101" pitchFamily="49" charset="-122"/>
              </a:rPr>
              <a:t>Synonym</a:t>
            </a:r>
            <a:endParaRPr lang="en" altLang="zh-CN" sz="2400" dirty="0">
              <a:solidFill>
                <a:srgbClr val="C00000"/>
              </a:solidFill>
              <a:latin typeface="Rockwell" panose="02060603020205020403" pitchFamily="18" charset="0"/>
            </a:endParaRPr>
          </a:p>
          <a:p>
            <a:pPr marL="285750" indent="-285750">
              <a:buFont typeface="Arial" panose="020B0604020202020204" pitchFamily="34" charset="0"/>
              <a:buChar char="•"/>
            </a:pPr>
            <a:r>
              <a:rPr lang="en" altLang="zh-CN" sz="2400" dirty="0">
                <a:latin typeface="Rockwell" panose="02060603020205020403" pitchFamily="18" charset="0"/>
              </a:rPr>
              <a:t>Search-based Verbalizers</a:t>
            </a:r>
          </a:p>
          <a:p>
            <a:pPr marL="742950" lvl="1" indent="-285750">
              <a:buFont typeface="Arial" panose="020B0604020202020204" pitchFamily="34" charset="0"/>
              <a:buChar char="•"/>
            </a:pPr>
            <a:r>
              <a:rPr kumimoji="1" lang="en" altLang="zh-CN" sz="2400" dirty="0">
                <a:solidFill>
                  <a:srgbClr val="FF0000"/>
                </a:solidFill>
                <a:latin typeface="Rockwell" panose="02060603020205020403" pitchFamily="18" charset="0"/>
                <a:ea typeface="SimHei" panose="02010609060101010101" pitchFamily="49" charset="-122"/>
              </a:rPr>
              <a:t>TF-IDF</a:t>
            </a:r>
            <a:endParaRPr kumimoji="1" lang="en-US" altLang="zh-CN" sz="2400" dirty="0">
              <a:solidFill>
                <a:srgbClr val="FF0000"/>
              </a:solidFill>
              <a:latin typeface="Rockwell" panose="02060603020205020403" pitchFamily="18" charset="0"/>
              <a:ea typeface="SimHei" panose="02010609060101010101" pitchFamily="49" charset="-122"/>
            </a:endParaRPr>
          </a:p>
          <a:p>
            <a:pPr marL="285750" indent="-285750">
              <a:buFont typeface="Arial" panose="020B0604020202020204" pitchFamily="34" charset="0"/>
              <a:buChar char="•"/>
            </a:pPr>
            <a:r>
              <a:rPr kumimoji="1" lang="en-US" altLang="zh-CN" sz="2400" dirty="0">
                <a:solidFill>
                  <a:prstClr val="black"/>
                </a:solidFill>
                <a:latin typeface="Rockwell" panose="02060603020205020403" pitchFamily="18" charset="0"/>
                <a:ea typeface="SimHei" panose="02010609060101010101" pitchFamily="49" charset="-122"/>
              </a:rPr>
              <a:t>Auto-generated Verbalizers</a:t>
            </a:r>
          </a:p>
          <a:p>
            <a:pPr marL="742950" lvl="1" indent="-285750">
              <a:buFont typeface="Arial" panose="020B0604020202020204" pitchFamily="34" charset="0"/>
              <a:buChar char="•"/>
            </a:pPr>
            <a:r>
              <a:rPr kumimoji="1" lang="en-US" altLang="zh-CN" sz="2400" dirty="0" err="1">
                <a:solidFill>
                  <a:srgbClr val="FF2F92"/>
                </a:solidFill>
                <a:latin typeface="Rockwell" panose="02060603020205020403" pitchFamily="18" charset="0"/>
                <a:ea typeface="SimHei" panose="02010609060101010101" pitchFamily="49" charset="-122"/>
              </a:rPr>
              <a:t>AutoL</a:t>
            </a:r>
            <a:r>
              <a:rPr kumimoji="1" lang="en-US" altLang="zh-CN" sz="2400" dirty="0">
                <a:solidFill>
                  <a:prstClr val="black"/>
                </a:solidFill>
                <a:latin typeface="Rockwell" panose="02060603020205020403" pitchFamily="18" charset="0"/>
                <a:ea typeface="SimHei" panose="02010609060101010101" pitchFamily="49" charset="-122"/>
              </a:rPr>
              <a:t> </a:t>
            </a:r>
            <a:r>
              <a:rPr kumimoji="1" lang="en-US" altLang="zh-CN" sz="2400" baseline="30000" dirty="0">
                <a:solidFill>
                  <a:prstClr val="black"/>
                </a:solidFill>
                <a:latin typeface="Rockwell" panose="02060603020205020403" pitchFamily="18" charset="0"/>
                <a:ea typeface="SimHei" panose="02010609060101010101" pitchFamily="49" charset="-122"/>
              </a:rPr>
              <a:t>[18]</a:t>
            </a:r>
            <a:endParaRPr lang="en" altLang="zh-CN" sz="2400" dirty="0">
              <a:latin typeface="Rockwell" panose="02060603020205020403" pitchFamily="18" charset="0"/>
            </a:endParaRPr>
          </a:p>
        </p:txBody>
      </p:sp>
      <p:sp>
        <p:nvSpPr>
          <p:cNvPr id="16" name="文本框 15">
            <a:extLst>
              <a:ext uri="{FF2B5EF4-FFF2-40B4-BE49-F238E27FC236}">
                <a16:creationId xmlns:a16="http://schemas.microsoft.com/office/drawing/2014/main" id="{48BEA469-3364-1C4F-E19D-4156EE94A705}"/>
              </a:ext>
            </a:extLst>
          </p:cNvPr>
          <p:cNvSpPr txBox="1"/>
          <p:nvPr/>
        </p:nvSpPr>
        <p:spPr>
          <a:xfrm>
            <a:off x="416341" y="4919730"/>
            <a:ext cx="8518358" cy="127214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E.g. SST-2</a:t>
            </a:r>
          </a:p>
          <a:p>
            <a:pPr defTabSz="914400">
              <a:spcBef>
                <a:spcPts val="1000"/>
              </a:spcBef>
              <a:defRPr/>
            </a:pPr>
            <a:r>
              <a:rPr kumimoji="1" lang="en-US" altLang="zh-CN" sz="2000" dirty="0">
                <a:solidFill>
                  <a:prstClr val="black"/>
                </a:solidFill>
                <a:latin typeface="Rockwell" panose="02060603020205020403" pitchFamily="18" charset="0"/>
                <a:ea typeface="SimHei" panose="02010609060101010101" pitchFamily="49" charset="-122"/>
              </a:rPr>
              <a:t>0: bad                    0: [bad, </a:t>
            </a:r>
            <a:r>
              <a:rPr kumimoji="1" lang="en-US" altLang="zh-CN" sz="2000" dirty="0">
                <a:solidFill>
                  <a:srgbClr val="C00000"/>
                </a:solidFill>
                <a:latin typeface="Rockwell" panose="02060603020205020403" pitchFamily="18" charset="0"/>
                <a:ea typeface="SimHei" panose="02010609060101010101" pitchFamily="49" charset="-122"/>
              </a:rPr>
              <a:t>terrible,</a:t>
            </a:r>
            <a:r>
              <a:rPr kumimoji="1" lang="en-US" altLang="zh-CN" sz="2000" dirty="0">
                <a:solidFill>
                  <a:prstClr val="black"/>
                </a:solidFill>
                <a:latin typeface="Rockwell" panose="02060603020205020403" pitchFamily="18" charset="0"/>
                <a:ea typeface="SimHei" panose="02010609060101010101" pitchFamily="49" charset="-122"/>
              </a:rPr>
              <a:t> </a:t>
            </a:r>
            <a:r>
              <a:rPr kumimoji="1" lang="en-US" altLang="zh-CN" sz="2000" dirty="0">
                <a:solidFill>
                  <a:srgbClr val="FF0000"/>
                </a:solidFill>
                <a:latin typeface="Rockwell" panose="02060603020205020403" pitchFamily="18" charset="0"/>
                <a:ea typeface="SimHei" panose="02010609060101010101" pitchFamily="49" charset="-122"/>
              </a:rPr>
              <a:t>drag,</a:t>
            </a:r>
            <a:r>
              <a:rPr kumimoji="1" lang="en-US" altLang="zh-CN" sz="2000" dirty="0">
                <a:solidFill>
                  <a:srgbClr val="FF9300"/>
                </a:solidFill>
                <a:latin typeface="Rockwell" panose="02060603020205020403" pitchFamily="18" charset="0"/>
                <a:ea typeface="SimHei" panose="02010609060101010101" pitchFamily="49" charset="-122"/>
              </a:rPr>
              <a:t> </a:t>
            </a:r>
            <a:r>
              <a:rPr kumimoji="1" lang="en-US" altLang="zh-CN" sz="2000" dirty="0">
                <a:solidFill>
                  <a:srgbClr val="FF2F92"/>
                </a:solidFill>
                <a:latin typeface="Rockwell" panose="02060603020205020403" pitchFamily="18" charset="0"/>
                <a:ea typeface="SimHei" panose="02010609060101010101" pitchFamily="49" charset="-122"/>
              </a:rPr>
              <a:t>painful, awful, ugly,</a:t>
            </a:r>
            <a:r>
              <a:rPr kumimoji="1" lang="en-US" altLang="zh-CN" sz="2000" dirty="0">
                <a:solidFill>
                  <a:prstClr val="black"/>
                </a:solidFill>
                <a:latin typeface="Rockwell" panose="02060603020205020403" pitchFamily="18" charset="0"/>
                <a:ea typeface="SimHei" panose="02010609060101010101" pitchFamily="49" charset="-122"/>
              </a:rPr>
              <a:t> …]</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1" lang="en-US" altLang="zh-CN" sz="2000" dirty="0">
                <a:solidFill>
                  <a:prstClr val="black"/>
                </a:solidFill>
                <a:latin typeface="Rockwell" panose="02060603020205020403" pitchFamily="18" charset="0"/>
                <a:ea typeface="SimHei" panose="02010609060101010101" pitchFamily="49" charset="-122"/>
              </a:rPr>
              <a:t>1: great                  1: [great, </a:t>
            </a:r>
            <a:r>
              <a:rPr kumimoji="1" lang="en-US" altLang="zh-CN" sz="2000" b="0" i="0" u="none" strike="noStrike" kern="1200" cap="none" spc="0" normalizeH="0" baseline="0" noProof="0" dirty="0">
                <a:ln>
                  <a:noFill/>
                </a:ln>
                <a:solidFill>
                  <a:srgbClr val="C00000"/>
                </a:solidFill>
                <a:effectLst/>
                <a:uLnTx/>
                <a:uFillTx/>
                <a:latin typeface="Rockwell" panose="02060603020205020403" pitchFamily="18" charset="0"/>
                <a:ea typeface="SimHei" panose="02010609060101010101" pitchFamily="49" charset="-122"/>
                <a:cs typeface="+mn-cs"/>
              </a:rPr>
              <a:t>good, </a:t>
            </a:r>
            <a:r>
              <a:rPr kumimoji="1" lang="en-US" altLang="zh-CN" sz="2000" dirty="0">
                <a:solidFill>
                  <a:srgbClr val="FF0000"/>
                </a:solidFill>
                <a:latin typeface="Rockwell" panose="02060603020205020403" pitchFamily="18" charset="0"/>
                <a:ea typeface="SimHei" panose="02010609060101010101" pitchFamily="49" charset="-122"/>
              </a:rPr>
              <a:t>pretty</a:t>
            </a:r>
            <a:r>
              <a:rPr kumimoji="1" lang="en-US" altLang="zh-CN" sz="2000" b="0" i="0" u="none" strike="noStrike" kern="1200" cap="none" spc="0" normalizeH="0" baseline="0" noProof="0" dirty="0">
                <a:ln>
                  <a:noFill/>
                </a:ln>
                <a:solidFill>
                  <a:srgbClr val="FF0000"/>
                </a:solidFill>
                <a:effectLst/>
                <a:uLnTx/>
                <a:uFillTx/>
                <a:latin typeface="Rockwell" panose="02060603020205020403" pitchFamily="18" charset="0"/>
                <a:ea typeface="SimHei" panose="02010609060101010101" pitchFamily="49" charset="-122"/>
                <a:cs typeface="+mn-cs"/>
              </a:rPr>
              <a:t>,</a:t>
            </a:r>
            <a:r>
              <a:rPr kumimoji="1" lang="en-US" altLang="zh-CN" sz="2000" b="0" i="0" u="none" strike="noStrike" kern="1200" cap="none" spc="0" normalizeH="0" baseline="0" noProof="0" dirty="0">
                <a:ln>
                  <a:noFill/>
                </a:ln>
                <a:solidFill>
                  <a:srgbClr val="FF9300"/>
                </a:solidFill>
                <a:effectLst/>
                <a:uLnTx/>
                <a:uFillTx/>
                <a:latin typeface="Rockwell" panose="02060603020205020403" pitchFamily="18" charset="0"/>
                <a:ea typeface="SimHei" panose="02010609060101010101" pitchFamily="49" charset="-122"/>
                <a:cs typeface="+mn-cs"/>
              </a:rPr>
              <a:t> </a:t>
            </a:r>
            <a:r>
              <a:rPr kumimoji="1" lang="en-US" altLang="zh-CN" sz="2000" b="0" i="0" u="none" strike="noStrike" kern="1200" cap="none" spc="0" normalizeH="0" baseline="0" noProof="0" dirty="0">
                <a:ln>
                  <a:noFill/>
                </a:ln>
                <a:solidFill>
                  <a:srgbClr val="FF2F92"/>
                </a:solidFill>
                <a:effectLst/>
                <a:uLnTx/>
                <a:uFillTx/>
                <a:latin typeface="Rockwell" panose="02060603020205020403" pitchFamily="18" charset="0"/>
                <a:ea typeface="SimHei" panose="02010609060101010101" pitchFamily="49" charset="-122"/>
                <a:cs typeface="+mn-cs"/>
              </a:rPr>
              <a:t>delightful, adorable, </a:t>
            </a: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a:t>
            </a:r>
            <a:r>
              <a:rPr kumimoji="1" lang="en-US" altLang="zh-CN" sz="2000" dirty="0">
                <a:solidFill>
                  <a:prstClr val="black"/>
                </a:solidFill>
                <a:latin typeface="Rockwell" panose="02060603020205020403" pitchFamily="18" charset="0"/>
                <a:ea typeface="SimHei" panose="02010609060101010101" pitchFamily="49" charset="-122"/>
              </a:rPr>
              <a:t>]</a:t>
            </a:r>
          </a:p>
        </p:txBody>
      </p:sp>
      <p:sp>
        <p:nvSpPr>
          <p:cNvPr id="17" name="下箭头 16">
            <a:extLst>
              <a:ext uri="{FF2B5EF4-FFF2-40B4-BE49-F238E27FC236}">
                <a16:creationId xmlns:a16="http://schemas.microsoft.com/office/drawing/2014/main" id="{A712A818-DF0A-3249-9CBB-0AFBAC58ADD5}"/>
              </a:ext>
            </a:extLst>
          </p:cNvPr>
          <p:cNvSpPr/>
          <p:nvPr/>
        </p:nvSpPr>
        <p:spPr>
          <a:xfrm rot="16200000">
            <a:off x="1658132" y="5521145"/>
            <a:ext cx="546100" cy="4318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a:extLst>
              <a:ext uri="{FF2B5EF4-FFF2-40B4-BE49-F238E27FC236}">
                <a16:creationId xmlns:a16="http://schemas.microsoft.com/office/drawing/2014/main" id="{8AB78BBD-C064-71FB-49A0-B8F3E45E9E7B}"/>
              </a:ext>
            </a:extLst>
          </p:cNvPr>
          <p:cNvSpPr txBox="1"/>
          <p:nvPr/>
        </p:nvSpPr>
        <p:spPr>
          <a:xfrm>
            <a:off x="48920" y="1257263"/>
            <a:ext cx="4683868" cy="523220"/>
          </a:xfrm>
          <a:prstGeom prst="rect">
            <a:avLst/>
          </a:prstGeom>
          <a:noFill/>
        </p:spPr>
        <p:txBody>
          <a:bodyPr wrap="square">
            <a:spAutoFit/>
          </a:bodyPr>
          <a:lstStyle/>
          <a:p>
            <a:r>
              <a:rPr lang="en" altLang="zh-CN" sz="2800" dirty="0">
                <a:solidFill>
                  <a:srgbClr val="FF0000"/>
                </a:solidFill>
                <a:latin typeface="Rockwell" panose="02060603020205020403" pitchFamily="18" charset="0"/>
                <a:ea typeface="等线" panose="02010600030101010101" pitchFamily="2" charset="-122"/>
              </a:rPr>
              <a:t>M</a:t>
            </a:r>
            <a:r>
              <a:rPr kumimoji="0" lang="en" altLang="zh-CN" sz="2800" i="0" u="none" strike="noStrike" kern="1200" cap="none" spc="0" normalizeH="0" baseline="0" noProof="0" dirty="0" err="1">
                <a:ln>
                  <a:noFill/>
                </a:ln>
                <a:solidFill>
                  <a:srgbClr val="FF0000"/>
                </a:solidFill>
                <a:effectLst/>
                <a:uLnTx/>
                <a:uFillTx/>
                <a:latin typeface="Rockwell" panose="02060603020205020403" pitchFamily="18" charset="0"/>
                <a:ea typeface="等线" panose="02010600030101010101" pitchFamily="2" charset="-122"/>
                <a:cs typeface="+mn-cs"/>
              </a:rPr>
              <a:t>ulti</a:t>
            </a:r>
            <a:r>
              <a:rPr kumimoji="0" lang="en" altLang="zh-CN" sz="2800" i="0" u="none" strike="noStrike" kern="1200" cap="none" spc="0" normalizeH="0" baseline="0" noProof="0" dirty="0">
                <a:ln>
                  <a:noFill/>
                </a:ln>
                <a:solidFill>
                  <a:srgbClr val="FF0000"/>
                </a:solidFill>
                <a:effectLst/>
                <a:uLnTx/>
                <a:uFillTx/>
                <a:latin typeface="Rockwell" panose="02060603020205020403" pitchFamily="18" charset="0"/>
                <a:ea typeface="等线" panose="02010600030101010101" pitchFamily="2" charset="-122"/>
                <a:cs typeface="+mn-cs"/>
              </a:rPr>
              <a:t>-Mixed-Verbalizers</a:t>
            </a:r>
            <a:endParaRPr lang="zh-CN" altLang="en-US" sz="2400" dirty="0">
              <a:solidFill>
                <a:srgbClr val="FF0000"/>
              </a:solidFill>
            </a:endParaRPr>
          </a:p>
        </p:txBody>
      </p:sp>
    </p:spTree>
    <p:extLst>
      <p:ext uri="{BB962C8B-B14F-4D97-AF65-F5344CB8AC3E}">
        <p14:creationId xmlns:p14="http://schemas.microsoft.com/office/powerpoint/2010/main" val="108250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62409-82C3-6CFF-1277-9D3E53562859}"/>
              </a:ext>
            </a:extLst>
          </p:cNvPr>
          <p:cNvSpPr>
            <a:spLocks noGrp="1"/>
          </p:cNvSpPr>
          <p:nvPr>
            <p:ph type="title"/>
          </p:nvPr>
        </p:nvSpPr>
        <p:spPr/>
        <p:txBody>
          <a:bodyPr/>
          <a:lstStyle/>
          <a:p>
            <a:r>
              <a:rPr kumimoji="1" lang="en-US" altLang="zh-CN" dirty="0"/>
              <a:t>Experiments</a:t>
            </a:r>
            <a:endParaRPr kumimoji="1" lang="zh-CN" altLang="en-US" dirty="0"/>
          </a:p>
        </p:txBody>
      </p:sp>
      <p:sp>
        <p:nvSpPr>
          <p:cNvPr id="4" name="日期占位符 3">
            <a:extLst>
              <a:ext uri="{FF2B5EF4-FFF2-40B4-BE49-F238E27FC236}">
                <a16:creationId xmlns:a16="http://schemas.microsoft.com/office/drawing/2014/main" id="{63A1F7C1-434C-7132-B2B0-6EADC0D103C7}"/>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336DBD3-D24B-E158-EB87-D829C10A70E6}"/>
              </a:ext>
            </a:extLst>
          </p:cNvPr>
          <p:cNvSpPr>
            <a:spLocks noGrp="1"/>
          </p:cNvSpPr>
          <p:nvPr>
            <p:ph type="ftr" sz="quarter" idx="11"/>
          </p:nvPr>
        </p:nvSpPr>
        <p:spPr/>
        <p:txBody>
          <a:bodyPr/>
          <a:lstStyle/>
          <a:p>
            <a:r>
              <a:rPr kumimoji="1" lang="zh-CN" altLang="en-US"/>
              <a:t>预训练语言模型应用调优算法</a:t>
            </a:r>
            <a:endParaRPr kumimoji="1" lang="zh-CN" altLang="en-US" dirty="0"/>
          </a:p>
        </p:txBody>
      </p:sp>
      <p:pic>
        <p:nvPicPr>
          <p:cNvPr id="3" name="图片 2">
            <a:extLst>
              <a:ext uri="{FF2B5EF4-FFF2-40B4-BE49-F238E27FC236}">
                <a16:creationId xmlns:a16="http://schemas.microsoft.com/office/drawing/2014/main" id="{BC3E58EF-8F3A-397F-301E-013837D7E1D7}"/>
              </a:ext>
            </a:extLst>
          </p:cNvPr>
          <p:cNvPicPr>
            <a:picLocks noChangeAspect="1"/>
          </p:cNvPicPr>
          <p:nvPr/>
        </p:nvPicPr>
        <p:blipFill>
          <a:blip r:embed="rId3"/>
          <a:stretch>
            <a:fillRect/>
          </a:stretch>
        </p:blipFill>
        <p:spPr>
          <a:xfrm>
            <a:off x="417946" y="1004998"/>
            <a:ext cx="8083260" cy="1854394"/>
          </a:xfrm>
          <a:prstGeom prst="rect">
            <a:avLst/>
          </a:prstGeom>
        </p:spPr>
      </p:pic>
      <p:pic>
        <p:nvPicPr>
          <p:cNvPr id="12" name="图片 11">
            <a:extLst>
              <a:ext uri="{FF2B5EF4-FFF2-40B4-BE49-F238E27FC236}">
                <a16:creationId xmlns:a16="http://schemas.microsoft.com/office/drawing/2014/main" id="{455E0789-0A08-247F-EBD1-3266CC967D85}"/>
              </a:ext>
            </a:extLst>
          </p:cNvPr>
          <p:cNvPicPr>
            <a:picLocks noChangeAspect="1"/>
          </p:cNvPicPr>
          <p:nvPr/>
        </p:nvPicPr>
        <p:blipFill>
          <a:blip r:embed="rId4"/>
          <a:stretch>
            <a:fillRect/>
          </a:stretch>
        </p:blipFill>
        <p:spPr>
          <a:xfrm>
            <a:off x="486312" y="2958126"/>
            <a:ext cx="7772400" cy="3320625"/>
          </a:xfrm>
          <a:prstGeom prst="rect">
            <a:avLst/>
          </a:prstGeom>
        </p:spPr>
      </p:pic>
      <p:pic>
        <p:nvPicPr>
          <p:cNvPr id="13" name="图片 12">
            <a:extLst>
              <a:ext uri="{FF2B5EF4-FFF2-40B4-BE49-F238E27FC236}">
                <a16:creationId xmlns:a16="http://schemas.microsoft.com/office/drawing/2014/main" id="{81123774-EC10-19E5-3113-BAA700E88452}"/>
              </a:ext>
            </a:extLst>
          </p:cNvPr>
          <p:cNvPicPr>
            <a:picLocks noChangeAspect="1"/>
          </p:cNvPicPr>
          <p:nvPr/>
        </p:nvPicPr>
        <p:blipFill>
          <a:blip r:embed="rId5"/>
          <a:stretch>
            <a:fillRect/>
          </a:stretch>
        </p:blipFill>
        <p:spPr>
          <a:xfrm>
            <a:off x="3550076" y="6217804"/>
            <a:ext cx="1910687" cy="318447"/>
          </a:xfrm>
          <a:prstGeom prst="rect">
            <a:avLst/>
          </a:prstGeom>
        </p:spPr>
      </p:pic>
    </p:spTree>
    <p:extLst>
      <p:ext uri="{BB962C8B-B14F-4D97-AF65-F5344CB8AC3E}">
        <p14:creationId xmlns:p14="http://schemas.microsoft.com/office/powerpoint/2010/main" val="344665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lstStyle/>
          <a:p>
            <a:r>
              <a:rPr kumimoji="1" lang="en-US" altLang="zh-CN" dirty="0"/>
              <a:t>Conclusion</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44" name="文本框 43">
            <a:extLst>
              <a:ext uri="{FF2B5EF4-FFF2-40B4-BE49-F238E27FC236}">
                <a16:creationId xmlns:a16="http://schemas.microsoft.com/office/drawing/2014/main" id="{FA966E95-7294-5BC4-5AFE-167474472B85}"/>
              </a:ext>
            </a:extLst>
          </p:cNvPr>
          <p:cNvSpPr txBox="1"/>
          <p:nvPr/>
        </p:nvSpPr>
        <p:spPr>
          <a:xfrm>
            <a:off x="394285" y="1204742"/>
            <a:ext cx="1748794" cy="523220"/>
          </a:xfrm>
          <a:prstGeom prst="rect">
            <a:avLst/>
          </a:prstGeom>
          <a:noFill/>
        </p:spPr>
        <p:txBody>
          <a:bodyPr wrap="square">
            <a:spAutoFit/>
          </a:bodyPr>
          <a:lstStyle/>
          <a:p>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BBT-RGB</a:t>
            </a:r>
            <a:endParaRPr lang="zh-CN" altLang="en-US" dirty="0"/>
          </a:p>
        </p:txBody>
      </p:sp>
      <p:pic>
        <p:nvPicPr>
          <p:cNvPr id="3" name="图片 2">
            <a:extLst>
              <a:ext uri="{FF2B5EF4-FFF2-40B4-BE49-F238E27FC236}">
                <a16:creationId xmlns:a16="http://schemas.microsoft.com/office/drawing/2014/main" id="{EE4281EE-7761-28B6-332C-054C6D87A8CE}"/>
              </a:ext>
            </a:extLst>
          </p:cNvPr>
          <p:cNvPicPr>
            <a:picLocks noChangeAspect="1"/>
          </p:cNvPicPr>
          <p:nvPr/>
        </p:nvPicPr>
        <p:blipFill>
          <a:blip r:embed="rId3"/>
          <a:stretch>
            <a:fillRect/>
          </a:stretch>
        </p:blipFill>
        <p:spPr>
          <a:xfrm>
            <a:off x="1403611" y="3502077"/>
            <a:ext cx="817336" cy="817336"/>
          </a:xfrm>
          <a:prstGeom prst="rect">
            <a:avLst/>
          </a:prstGeom>
        </p:spPr>
      </p:pic>
      <p:sp>
        <p:nvSpPr>
          <p:cNvPr id="6" name="文本框 5">
            <a:extLst>
              <a:ext uri="{FF2B5EF4-FFF2-40B4-BE49-F238E27FC236}">
                <a16:creationId xmlns:a16="http://schemas.microsoft.com/office/drawing/2014/main" id="{7DF48732-02EE-E571-756B-169FF32DB5AB}"/>
              </a:ext>
            </a:extLst>
          </p:cNvPr>
          <p:cNvSpPr txBox="1"/>
          <p:nvPr/>
        </p:nvSpPr>
        <p:spPr>
          <a:xfrm>
            <a:off x="842898" y="4529743"/>
            <a:ext cx="2204357" cy="369332"/>
          </a:xfrm>
          <a:prstGeom prst="rect">
            <a:avLst/>
          </a:prstGeom>
          <a:noFill/>
        </p:spPr>
        <p:txBody>
          <a:bodyPr wrap="square" rtlCol="0">
            <a:spAutoFit/>
          </a:bodyPr>
          <a:lstStyle/>
          <a:p>
            <a:pPr algn="ctr"/>
            <a:r>
              <a:rPr kumimoji="1" lang="en-US" altLang="zh-CN" dirty="0">
                <a:solidFill>
                  <a:srgbClr val="0070C0"/>
                </a:solidFill>
                <a:latin typeface="Cooper Black" panose="0208090404030B020404" pitchFamily="18" charset="0"/>
              </a:rPr>
              <a:t>Two-stage</a:t>
            </a:r>
            <a:r>
              <a:rPr kumimoji="1" lang="zh-CN" altLang="en-US" dirty="0">
                <a:solidFill>
                  <a:srgbClr val="0070C0"/>
                </a:solidFill>
                <a:latin typeface="Cooper Black" panose="0208090404030B020404" pitchFamily="18" charset="0"/>
              </a:rPr>
              <a:t> </a:t>
            </a:r>
            <a:r>
              <a:rPr kumimoji="1" lang="en-US" altLang="zh-CN" dirty="0">
                <a:solidFill>
                  <a:srgbClr val="0070C0"/>
                </a:solidFill>
                <a:latin typeface="Cooper Black" panose="0208090404030B020404" pitchFamily="18" charset="0"/>
              </a:rPr>
              <a:t>DFO</a:t>
            </a:r>
            <a:endParaRPr kumimoji="1" lang="zh-CN" altLang="en-US" dirty="0">
              <a:solidFill>
                <a:srgbClr val="0070C0"/>
              </a:solidFill>
              <a:latin typeface="Cooper Black" panose="0208090404030B020404" pitchFamily="18" charset="0"/>
            </a:endParaRPr>
          </a:p>
        </p:txBody>
      </p:sp>
      <mc:AlternateContent xmlns:mc="http://schemas.openxmlformats.org/markup-compatibility/2006">
        <mc:Choice xmlns:a14="http://schemas.microsoft.com/office/drawing/2010/main" Requires="a14">
          <p:sp>
            <p:nvSpPr>
              <p:cNvPr id="7" name="圆角矩形 6">
                <a:extLst>
                  <a:ext uri="{FF2B5EF4-FFF2-40B4-BE49-F238E27FC236}">
                    <a16:creationId xmlns:a16="http://schemas.microsoft.com/office/drawing/2014/main" id="{33FCD8AE-3828-B091-A9E9-083BC861D1BF}"/>
                  </a:ext>
                </a:extLst>
              </p:cNvPr>
              <p:cNvSpPr/>
              <p:nvPr/>
            </p:nvSpPr>
            <p:spPr>
              <a:xfrm>
                <a:off x="3457785" y="3383853"/>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𝑙</m:t>
                          </m:r>
                        </m:sup>
                      </m:sSup>
                    </m:oMath>
                  </m:oMathPara>
                </a14:m>
                <a:endParaRPr kumimoji="1" lang="zh-CN" altLang="en-US" sz="1600" dirty="0">
                  <a:solidFill>
                    <a:schemeClr val="bg1"/>
                  </a:solidFill>
                  <a:latin typeface="Cooper Black" panose="0208090404030B020404" pitchFamily="18" charset="0"/>
                </a:endParaRPr>
              </a:p>
            </p:txBody>
          </p:sp>
        </mc:Choice>
        <mc:Fallback>
          <p:sp>
            <p:nvSpPr>
              <p:cNvPr id="7" name="圆角矩形 6">
                <a:extLst>
                  <a:ext uri="{FF2B5EF4-FFF2-40B4-BE49-F238E27FC236}">
                    <a16:creationId xmlns:a16="http://schemas.microsoft.com/office/drawing/2014/main" id="{33FCD8AE-3828-B091-A9E9-083BC861D1BF}"/>
                  </a:ext>
                </a:extLst>
              </p:cNvPr>
              <p:cNvSpPr>
                <a:spLocks noRot="1" noChangeAspect="1" noMove="1" noResize="1" noEditPoints="1" noAdjustHandles="1" noChangeArrowheads="1" noChangeShapeType="1" noTextEdit="1"/>
              </p:cNvSpPr>
              <p:nvPr/>
            </p:nvSpPr>
            <p:spPr>
              <a:xfrm>
                <a:off x="3457785" y="3383853"/>
                <a:ext cx="571500" cy="212272"/>
              </a:xfrm>
              <a:prstGeom prst="roundRect">
                <a:avLst/>
              </a:prstGeom>
              <a:blipFill>
                <a:blip r:embed="rId4"/>
                <a:stretch>
                  <a:fillRect/>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圆角矩形 7">
                <a:extLst>
                  <a:ext uri="{FF2B5EF4-FFF2-40B4-BE49-F238E27FC236}">
                    <a16:creationId xmlns:a16="http://schemas.microsoft.com/office/drawing/2014/main" id="{021FB08C-B8A4-D6DE-E6F3-5F53F4E43F23}"/>
                  </a:ext>
                </a:extLst>
              </p:cNvPr>
              <p:cNvSpPr/>
              <p:nvPr/>
            </p:nvSpPr>
            <p:spPr>
              <a:xfrm>
                <a:off x="3457785" y="4061487"/>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2</m:t>
                          </m:r>
                        </m:sup>
                      </m:sSup>
                    </m:oMath>
                  </m:oMathPara>
                </a14:m>
                <a:endParaRPr kumimoji="1" lang="zh-CN" altLang="en-US" sz="1600" dirty="0">
                  <a:solidFill>
                    <a:schemeClr val="bg1"/>
                  </a:solidFill>
                  <a:latin typeface="Cooper Black" panose="0208090404030B020404" pitchFamily="18" charset="0"/>
                </a:endParaRPr>
              </a:p>
            </p:txBody>
          </p:sp>
        </mc:Choice>
        <mc:Fallback>
          <p:sp>
            <p:nvSpPr>
              <p:cNvPr id="8" name="圆角矩形 7">
                <a:extLst>
                  <a:ext uri="{FF2B5EF4-FFF2-40B4-BE49-F238E27FC236}">
                    <a16:creationId xmlns:a16="http://schemas.microsoft.com/office/drawing/2014/main" id="{021FB08C-B8A4-D6DE-E6F3-5F53F4E43F23}"/>
                  </a:ext>
                </a:extLst>
              </p:cNvPr>
              <p:cNvSpPr>
                <a:spLocks noRot="1" noChangeAspect="1" noMove="1" noResize="1" noEditPoints="1" noAdjustHandles="1" noChangeArrowheads="1" noChangeShapeType="1" noTextEdit="1"/>
              </p:cNvSpPr>
              <p:nvPr/>
            </p:nvSpPr>
            <p:spPr>
              <a:xfrm>
                <a:off x="3457785" y="4061487"/>
                <a:ext cx="571500" cy="212272"/>
              </a:xfrm>
              <a:prstGeom prst="roundRect">
                <a:avLst/>
              </a:prstGeom>
              <a:blipFill>
                <a:blip r:embed="rId5"/>
                <a:stretch>
                  <a:fillRect/>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圆角矩形 8">
                <a:extLst>
                  <a:ext uri="{FF2B5EF4-FFF2-40B4-BE49-F238E27FC236}">
                    <a16:creationId xmlns:a16="http://schemas.microsoft.com/office/drawing/2014/main" id="{A3A5FE70-BF4A-14FA-9CC2-D2AEFC2CFE00}"/>
                  </a:ext>
                </a:extLst>
              </p:cNvPr>
              <p:cNvSpPr/>
              <p:nvPr/>
            </p:nvSpPr>
            <p:spPr>
              <a:xfrm>
                <a:off x="3457785" y="4346329"/>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1</m:t>
                          </m:r>
                        </m:sup>
                      </m:sSup>
                    </m:oMath>
                  </m:oMathPara>
                </a14:m>
                <a:endParaRPr kumimoji="1" lang="zh-CN" altLang="en-US" sz="1600" dirty="0">
                  <a:solidFill>
                    <a:schemeClr val="bg1"/>
                  </a:solidFill>
                  <a:latin typeface="Cooper Black" panose="0208090404030B020404" pitchFamily="18" charset="0"/>
                </a:endParaRPr>
              </a:p>
            </p:txBody>
          </p:sp>
        </mc:Choice>
        <mc:Fallback>
          <p:sp>
            <p:nvSpPr>
              <p:cNvPr id="9" name="圆角矩形 8">
                <a:extLst>
                  <a:ext uri="{FF2B5EF4-FFF2-40B4-BE49-F238E27FC236}">
                    <a16:creationId xmlns:a16="http://schemas.microsoft.com/office/drawing/2014/main" id="{A3A5FE70-BF4A-14FA-9CC2-D2AEFC2CFE00}"/>
                  </a:ext>
                </a:extLst>
              </p:cNvPr>
              <p:cNvSpPr>
                <a:spLocks noRot="1" noChangeAspect="1" noMove="1" noResize="1" noEditPoints="1" noAdjustHandles="1" noChangeArrowheads="1" noChangeShapeType="1" noTextEdit="1"/>
              </p:cNvSpPr>
              <p:nvPr/>
            </p:nvSpPr>
            <p:spPr>
              <a:xfrm>
                <a:off x="3457785" y="4346329"/>
                <a:ext cx="571500" cy="212272"/>
              </a:xfrm>
              <a:prstGeom prst="roundRect">
                <a:avLst/>
              </a:prstGeom>
              <a:blipFill>
                <a:blip r:embed="rId6"/>
                <a:stretch>
                  <a:fillRect/>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圆角矩形 9">
                <a:extLst>
                  <a:ext uri="{FF2B5EF4-FFF2-40B4-BE49-F238E27FC236}">
                    <a16:creationId xmlns:a16="http://schemas.microsoft.com/office/drawing/2014/main" id="{4CAAF7E5-E9BC-6344-764B-58BC23BDE83B}"/>
                  </a:ext>
                </a:extLst>
              </p:cNvPr>
              <p:cNvSpPr/>
              <p:nvPr/>
            </p:nvSpPr>
            <p:spPr>
              <a:xfrm>
                <a:off x="4393048" y="3372061"/>
                <a:ext cx="1366296"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p:sp>
            <p:nvSpPr>
              <p:cNvPr id="10" name="圆角矩形 9">
                <a:extLst>
                  <a:ext uri="{FF2B5EF4-FFF2-40B4-BE49-F238E27FC236}">
                    <a16:creationId xmlns:a16="http://schemas.microsoft.com/office/drawing/2014/main" id="{4CAAF7E5-E9BC-6344-764B-58BC23BDE83B}"/>
                  </a:ext>
                </a:extLst>
              </p:cNvPr>
              <p:cNvSpPr>
                <a:spLocks noRot="1" noChangeAspect="1" noMove="1" noResize="1" noEditPoints="1" noAdjustHandles="1" noChangeArrowheads="1" noChangeShapeType="1" noTextEdit="1"/>
              </p:cNvSpPr>
              <p:nvPr/>
            </p:nvSpPr>
            <p:spPr>
              <a:xfrm>
                <a:off x="4393048" y="3372061"/>
                <a:ext cx="1366296" cy="212272"/>
              </a:xfrm>
              <a:prstGeom prst="roundRect">
                <a:avLst/>
              </a:prstGeom>
              <a:blipFill>
                <a:blip r:embed="rId7"/>
                <a:stretch>
                  <a:fillRect l="-909" t="-5000" r="-909" b="-20000"/>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圆角矩形 10">
                <a:extLst>
                  <a:ext uri="{FF2B5EF4-FFF2-40B4-BE49-F238E27FC236}">
                    <a16:creationId xmlns:a16="http://schemas.microsoft.com/office/drawing/2014/main" id="{F0C083BF-3DD5-3DB7-00CA-2B44D8E43474}"/>
                  </a:ext>
                </a:extLst>
              </p:cNvPr>
              <p:cNvSpPr/>
              <p:nvPr/>
            </p:nvSpPr>
            <p:spPr>
              <a:xfrm>
                <a:off x="4392141" y="4061487"/>
                <a:ext cx="1366296"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p:sp>
            <p:nvSpPr>
              <p:cNvPr id="11" name="圆角矩形 10">
                <a:extLst>
                  <a:ext uri="{FF2B5EF4-FFF2-40B4-BE49-F238E27FC236}">
                    <a16:creationId xmlns:a16="http://schemas.microsoft.com/office/drawing/2014/main" id="{F0C083BF-3DD5-3DB7-00CA-2B44D8E43474}"/>
                  </a:ext>
                </a:extLst>
              </p:cNvPr>
              <p:cNvSpPr>
                <a:spLocks noRot="1" noChangeAspect="1" noMove="1" noResize="1" noEditPoints="1" noAdjustHandles="1" noChangeArrowheads="1" noChangeShapeType="1" noTextEdit="1"/>
              </p:cNvSpPr>
              <p:nvPr/>
            </p:nvSpPr>
            <p:spPr>
              <a:xfrm>
                <a:off x="4392141" y="4061487"/>
                <a:ext cx="1366296" cy="212272"/>
              </a:xfrm>
              <a:prstGeom prst="roundRect">
                <a:avLst/>
              </a:prstGeom>
              <a:blipFill>
                <a:blip r:embed="rId8"/>
                <a:stretch>
                  <a:fillRect l="-909" t="-10526" r="-909" b="-26316"/>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圆角矩形 11">
                <a:extLst>
                  <a:ext uri="{FF2B5EF4-FFF2-40B4-BE49-F238E27FC236}">
                    <a16:creationId xmlns:a16="http://schemas.microsoft.com/office/drawing/2014/main" id="{9608568F-66B1-5975-A615-4C7142C08FB9}"/>
                  </a:ext>
                </a:extLst>
              </p:cNvPr>
              <p:cNvSpPr/>
              <p:nvPr/>
            </p:nvSpPr>
            <p:spPr>
              <a:xfrm>
                <a:off x="4392140" y="4346329"/>
                <a:ext cx="1349425"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Embedding</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p:sp>
            <p:nvSpPr>
              <p:cNvPr id="12" name="圆角矩形 11">
                <a:extLst>
                  <a:ext uri="{FF2B5EF4-FFF2-40B4-BE49-F238E27FC236}">
                    <a16:creationId xmlns:a16="http://schemas.microsoft.com/office/drawing/2014/main" id="{9608568F-66B1-5975-A615-4C7142C08FB9}"/>
                  </a:ext>
                </a:extLst>
              </p:cNvPr>
              <p:cNvSpPr>
                <a:spLocks noRot="1" noChangeAspect="1" noMove="1" noResize="1" noEditPoints="1" noAdjustHandles="1" noChangeArrowheads="1" noChangeShapeType="1" noTextEdit="1"/>
              </p:cNvSpPr>
              <p:nvPr/>
            </p:nvSpPr>
            <p:spPr>
              <a:xfrm>
                <a:off x="4392140" y="4346329"/>
                <a:ext cx="1349425" cy="212272"/>
              </a:xfrm>
              <a:prstGeom prst="roundRect">
                <a:avLst/>
              </a:prstGeom>
              <a:blipFill>
                <a:blip r:embed="rId9"/>
                <a:stretch>
                  <a:fillRect t="-10526" b="-26316"/>
                </a:stretch>
              </a:blipFill>
              <a:ln/>
            </p:spPr>
            <p:txBody>
              <a:bodyPr/>
              <a:lstStyle/>
              <a:p>
                <a:r>
                  <a:rPr lang="zh-CN" altLang="en-US">
                    <a:noFill/>
                  </a:rPr>
                  <a:t> </a:t>
                </a:r>
              </a:p>
            </p:txBody>
          </p:sp>
        </mc:Fallback>
      </mc:AlternateContent>
      <p:sp>
        <p:nvSpPr>
          <p:cNvPr id="13" name="圆角矩形 12">
            <a:extLst>
              <a:ext uri="{FF2B5EF4-FFF2-40B4-BE49-F238E27FC236}">
                <a16:creationId xmlns:a16="http://schemas.microsoft.com/office/drawing/2014/main" id="{4E522E83-7E9B-AF73-9D74-9FAA2EC16A7E}"/>
              </a:ext>
            </a:extLst>
          </p:cNvPr>
          <p:cNvSpPr/>
          <p:nvPr/>
        </p:nvSpPr>
        <p:spPr>
          <a:xfrm>
            <a:off x="5968250" y="3372061"/>
            <a:ext cx="2518313"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14" name="圆角矩形 13">
            <a:extLst>
              <a:ext uri="{FF2B5EF4-FFF2-40B4-BE49-F238E27FC236}">
                <a16:creationId xmlns:a16="http://schemas.microsoft.com/office/drawing/2014/main" id="{8CCEDA29-F7F9-E186-61DA-614CD3D186DE}"/>
              </a:ext>
            </a:extLst>
          </p:cNvPr>
          <p:cNvSpPr/>
          <p:nvPr/>
        </p:nvSpPr>
        <p:spPr>
          <a:xfrm>
            <a:off x="5968251" y="4076978"/>
            <a:ext cx="2518312"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15" name="圆角矩形 14">
            <a:extLst>
              <a:ext uri="{FF2B5EF4-FFF2-40B4-BE49-F238E27FC236}">
                <a16:creationId xmlns:a16="http://schemas.microsoft.com/office/drawing/2014/main" id="{3C1476A1-3529-4466-0363-4E9871F146CF}"/>
              </a:ext>
            </a:extLst>
          </p:cNvPr>
          <p:cNvSpPr/>
          <p:nvPr/>
        </p:nvSpPr>
        <p:spPr>
          <a:xfrm>
            <a:off x="5968251" y="4346329"/>
            <a:ext cx="2518312"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Embedding</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16" name="矩形 15">
            <a:extLst>
              <a:ext uri="{FF2B5EF4-FFF2-40B4-BE49-F238E27FC236}">
                <a16:creationId xmlns:a16="http://schemas.microsoft.com/office/drawing/2014/main" id="{7F67700F-9933-86D5-F938-6BB2ABB48DEB}"/>
              </a:ext>
            </a:extLst>
          </p:cNvPr>
          <p:cNvSpPr/>
          <p:nvPr/>
        </p:nvSpPr>
        <p:spPr>
          <a:xfrm>
            <a:off x="4322745" y="2933735"/>
            <a:ext cx="4243733" cy="1780674"/>
          </a:xfrm>
          <a:prstGeom prst="rect">
            <a:avLst/>
          </a:prstGeom>
          <a:noFill/>
          <a:ln w="19050">
            <a:solidFill>
              <a:schemeClr val="bg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9370D856-E4FA-50DC-AC07-E787DADD7C3B}"/>
              </a:ext>
            </a:extLst>
          </p:cNvPr>
          <p:cNvSpPr/>
          <p:nvPr/>
        </p:nvSpPr>
        <p:spPr>
          <a:xfrm>
            <a:off x="3286249" y="3296795"/>
            <a:ext cx="2518314" cy="1332186"/>
          </a:xfrm>
          <a:prstGeom prst="rect">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30BC8A59-6B64-8C07-BC25-24FB12832078}"/>
              </a:ext>
            </a:extLst>
          </p:cNvPr>
          <p:cNvSpPr txBox="1"/>
          <p:nvPr/>
        </p:nvSpPr>
        <p:spPr>
          <a:xfrm>
            <a:off x="3487635" y="3584333"/>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sp>
        <p:nvSpPr>
          <p:cNvPr id="19" name="文本框 18">
            <a:extLst>
              <a:ext uri="{FF2B5EF4-FFF2-40B4-BE49-F238E27FC236}">
                <a16:creationId xmlns:a16="http://schemas.microsoft.com/office/drawing/2014/main" id="{53348BDD-79C9-A312-1110-C3EB112FCF40}"/>
              </a:ext>
            </a:extLst>
          </p:cNvPr>
          <p:cNvSpPr txBox="1"/>
          <p:nvPr/>
        </p:nvSpPr>
        <p:spPr>
          <a:xfrm>
            <a:off x="4796633" y="3596125"/>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sp>
        <p:nvSpPr>
          <p:cNvPr id="20" name="文本框 19">
            <a:extLst>
              <a:ext uri="{FF2B5EF4-FFF2-40B4-BE49-F238E27FC236}">
                <a16:creationId xmlns:a16="http://schemas.microsoft.com/office/drawing/2014/main" id="{5FF76AE0-486E-953C-FFE0-911B7F68E583}"/>
              </a:ext>
            </a:extLst>
          </p:cNvPr>
          <p:cNvSpPr txBox="1"/>
          <p:nvPr/>
        </p:nvSpPr>
        <p:spPr>
          <a:xfrm>
            <a:off x="6749856" y="3607240"/>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cxnSp>
        <p:nvCxnSpPr>
          <p:cNvPr id="21" name="直线箭头连接符 20">
            <a:extLst>
              <a:ext uri="{FF2B5EF4-FFF2-40B4-BE49-F238E27FC236}">
                <a16:creationId xmlns:a16="http://schemas.microsoft.com/office/drawing/2014/main" id="{EEB63BD1-8CA1-BE3E-1777-EE027D5010B7}"/>
              </a:ext>
            </a:extLst>
          </p:cNvPr>
          <p:cNvCxnSpPr>
            <a:stCxn id="3" idx="3"/>
            <a:endCxn id="7" idx="1"/>
          </p:cNvCxnSpPr>
          <p:nvPr/>
        </p:nvCxnSpPr>
        <p:spPr>
          <a:xfrm flipV="1">
            <a:off x="2220947" y="3489989"/>
            <a:ext cx="1236838" cy="4207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42B87C7A-F800-FD2A-31E0-F89C901BA1A0}"/>
              </a:ext>
            </a:extLst>
          </p:cNvPr>
          <p:cNvCxnSpPr>
            <a:stCxn id="3" idx="3"/>
            <a:endCxn id="8" idx="1"/>
          </p:cNvCxnSpPr>
          <p:nvPr/>
        </p:nvCxnSpPr>
        <p:spPr>
          <a:xfrm>
            <a:off x="2220947" y="3910745"/>
            <a:ext cx="1236838" cy="2568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2F3A90B5-E5D9-123D-6E2F-13256A303159}"/>
              </a:ext>
            </a:extLst>
          </p:cNvPr>
          <p:cNvCxnSpPr>
            <a:stCxn id="3" idx="3"/>
            <a:endCxn id="9" idx="1"/>
          </p:cNvCxnSpPr>
          <p:nvPr/>
        </p:nvCxnSpPr>
        <p:spPr>
          <a:xfrm>
            <a:off x="2220947" y="3910745"/>
            <a:ext cx="1236838" cy="5417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圆角矩形 23">
                <a:extLst>
                  <a:ext uri="{FF2B5EF4-FFF2-40B4-BE49-F238E27FC236}">
                    <a16:creationId xmlns:a16="http://schemas.microsoft.com/office/drawing/2014/main" id="{3B5D2B76-F3C2-F63C-8869-D7D124EDE4D4}"/>
                  </a:ext>
                </a:extLst>
              </p:cNvPr>
              <p:cNvSpPr/>
              <p:nvPr/>
            </p:nvSpPr>
            <p:spPr>
              <a:xfrm>
                <a:off x="4392140" y="4906413"/>
                <a:ext cx="1349424"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m:oMathPara>
                </a14:m>
                <a:endParaRPr kumimoji="1" lang="zh-CN" altLang="en-US" sz="1200" dirty="0">
                  <a:solidFill>
                    <a:schemeClr val="bg1"/>
                  </a:solidFill>
                  <a:latin typeface="Constantia" panose="02030602050306030303" pitchFamily="18" charset="0"/>
                </a:endParaRPr>
              </a:p>
            </p:txBody>
          </p:sp>
        </mc:Choice>
        <mc:Fallback>
          <p:sp>
            <p:nvSpPr>
              <p:cNvPr id="24" name="圆角矩形 23">
                <a:extLst>
                  <a:ext uri="{FF2B5EF4-FFF2-40B4-BE49-F238E27FC236}">
                    <a16:creationId xmlns:a16="http://schemas.microsoft.com/office/drawing/2014/main" id="{3B5D2B76-F3C2-F63C-8869-D7D124EDE4D4}"/>
                  </a:ext>
                </a:extLst>
              </p:cNvPr>
              <p:cNvSpPr>
                <a:spLocks noRot="1" noChangeAspect="1" noMove="1" noResize="1" noEditPoints="1" noAdjustHandles="1" noChangeArrowheads="1" noChangeShapeType="1" noTextEdit="1"/>
              </p:cNvSpPr>
              <p:nvPr/>
            </p:nvSpPr>
            <p:spPr>
              <a:xfrm>
                <a:off x="4392140" y="4906413"/>
                <a:ext cx="1349424" cy="212272"/>
              </a:xfrm>
              <a:prstGeom prst="roundRect">
                <a:avLst/>
              </a:prstGeom>
              <a:blipFill>
                <a:blip r:embed="rId10"/>
                <a:stretch>
                  <a:fillRect b="-10000"/>
                </a:stretch>
              </a:blipFill>
              <a:ln/>
            </p:spPr>
            <p:txBody>
              <a:bodyPr/>
              <a:lstStyle/>
              <a:p>
                <a:r>
                  <a:rPr lang="zh-CN" altLang="en-US">
                    <a:noFill/>
                  </a:rPr>
                  <a:t> </a:t>
                </a:r>
              </a:p>
            </p:txBody>
          </p:sp>
        </mc:Fallback>
      </mc:AlternateContent>
      <p:sp>
        <p:nvSpPr>
          <p:cNvPr id="25" name="圆角矩形 24">
            <a:extLst>
              <a:ext uri="{FF2B5EF4-FFF2-40B4-BE49-F238E27FC236}">
                <a16:creationId xmlns:a16="http://schemas.microsoft.com/office/drawing/2014/main" id="{0D551B44-EB8F-E868-8A17-4BC639CD8DA4}"/>
              </a:ext>
            </a:extLst>
          </p:cNvPr>
          <p:cNvSpPr/>
          <p:nvPr/>
        </p:nvSpPr>
        <p:spPr>
          <a:xfrm>
            <a:off x="5968250" y="4906413"/>
            <a:ext cx="2392669"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endParaRPr kumimoji="1" lang="zh-CN" altLang="en-US" sz="1200" dirty="0">
              <a:solidFill>
                <a:schemeClr val="bg1"/>
              </a:solidFill>
              <a:latin typeface="Constantia" panose="02030602050306030303" pitchFamily="18" charset="0"/>
            </a:endParaRPr>
          </a:p>
        </p:txBody>
      </p:sp>
      <p:sp>
        <p:nvSpPr>
          <p:cNvPr id="26" name="圆角矩形 25">
            <a:extLst>
              <a:ext uri="{FF2B5EF4-FFF2-40B4-BE49-F238E27FC236}">
                <a16:creationId xmlns:a16="http://schemas.microsoft.com/office/drawing/2014/main" id="{9EC0801B-66B2-6531-A115-B46C310660D1}"/>
              </a:ext>
            </a:extLst>
          </p:cNvPr>
          <p:cNvSpPr/>
          <p:nvPr/>
        </p:nvSpPr>
        <p:spPr>
          <a:xfrm>
            <a:off x="4397399" y="3019603"/>
            <a:ext cx="4094423"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Language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model</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head</a:t>
            </a:r>
            <a:endParaRPr kumimoji="1" lang="zh-CN" altLang="en-US" sz="1200" dirty="0">
              <a:solidFill>
                <a:schemeClr val="bg1"/>
              </a:solidFill>
              <a:latin typeface="Constantia" panose="02030602050306030303" pitchFamily="18" charset="0"/>
            </a:endParaRPr>
          </a:p>
        </p:txBody>
      </p:sp>
      <p:sp>
        <p:nvSpPr>
          <p:cNvPr id="27" name="圆角矩形 26">
            <a:extLst>
              <a:ext uri="{FF2B5EF4-FFF2-40B4-BE49-F238E27FC236}">
                <a16:creationId xmlns:a16="http://schemas.microsoft.com/office/drawing/2014/main" id="{F3505247-DFED-3DE8-102C-AF732F3D5741}"/>
              </a:ext>
            </a:extLst>
          </p:cNvPr>
          <p:cNvSpPr/>
          <p:nvPr/>
        </p:nvSpPr>
        <p:spPr>
          <a:xfrm>
            <a:off x="6198977" y="1963296"/>
            <a:ext cx="965607" cy="29431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Constantia" panose="02030602050306030303" pitchFamily="18" charset="0"/>
              </a:rPr>
              <a:t>Prediction</a:t>
            </a:r>
            <a:endParaRPr kumimoji="1" lang="zh-CN" altLang="en-US" sz="1200" dirty="0">
              <a:latin typeface="Constantia" panose="02030602050306030303" pitchFamily="18" charset="0"/>
            </a:endParaRPr>
          </a:p>
        </p:txBody>
      </p:sp>
      <p:sp>
        <p:nvSpPr>
          <p:cNvPr id="28" name="圆角矩形 27">
            <a:extLst>
              <a:ext uri="{FF2B5EF4-FFF2-40B4-BE49-F238E27FC236}">
                <a16:creationId xmlns:a16="http://schemas.microsoft.com/office/drawing/2014/main" id="{CB2CA9FF-985F-2256-5DCA-4076EAA3E7FC}"/>
              </a:ext>
            </a:extLst>
          </p:cNvPr>
          <p:cNvSpPr/>
          <p:nvPr/>
        </p:nvSpPr>
        <p:spPr>
          <a:xfrm>
            <a:off x="1576171" y="1963295"/>
            <a:ext cx="566908" cy="29431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Constantia" panose="02030602050306030303" pitchFamily="18" charset="0"/>
              </a:rPr>
              <a:t>Loss</a:t>
            </a:r>
            <a:endParaRPr kumimoji="1" lang="zh-CN" altLang="en-US" sz="1200" dirty="0">
              <a:latin typeface="Constantia" panose="02030602050306030303" pitchFamily="18" charset="0"/>
            </a:endParaRPr>
          </a:p>
        </p:txBody>
      </p:sp>
      <p:sp>
        <p:nvSpPr>
          <p:cNvPr id="29" name="下箭头 28">
            <a:extLst>
              <a:ext uri="{FF2B5EF4-FFF2-40B4-BE49-F238E27FC236}">
                <a16:creationId xmlns:a16="http://schemas.microsoft.com/office/drawing/2014/main" id="{6DAD2F72-FFDE-B3B2-FD75-474211E7C7CC}"/>
              </a:ext>
            </a:extLst>
          </p:cNvPr>
          <p:cNvSpPr/>
          <p:nvPr/>
        </p:nvSpPr>
        <p:spPr>
          <a:xfrm>
            <a:off x="1776923" y="2432589"/>
            <a:ext cx="133480" cy="894337"/>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下箭头 29">
            <a:extLst>
              <a:ext uri="{FF2B5EF4-FFF2-40B4-BE49-F238E27FC236}">
                <a16:creationId xmlns:a16="http://schemas.microsoft.com/office/drawing/2014/main" id="{A1F58481-4D53-C9AD-9FF5-A4CD8A700D23}"/>
              </a:ext>
            </a:extLst>
          </p:cNvPr>
          <p:cNvSpPr/>
          <p:nvPr/>
        </p:nvSpPr>
        <p:spPr>
          <a:xfrm rot="10800000">
            <a:off x="6616376" y="2362436"/>
            <a:ext cx="133480" cy="37929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4A829494-7702-B63E-38C9-753454F134F5}"/>
              </a:ext>
            </a:extLst>
          </p:cNvPr>
          <p:cNvSpPr txBox="1"/>
          <p:nvPr/>
        </p:nvSpPr>
        <p:spPr>
          <a:xfrm>
            <a:off x="1180310" y="5505815"/>
            <a:ext cx="3023306" cy="369332"/>
          </a:xfrm>
          <a:prstGeom prst="rect">
            <a:avLst/>
          </a:prstGeom>
          <a:noFill/>
        </p:spPr>
        <p:txBody>
          <a:bodyPr wrap="square" rtlCol="0">
            <a:spAutoFit/>
          </a:bodyPr>
          <a:lstStyle/>
          <a:p>
            <a:pPr algn="ctr"/>
            <a:r>
              <a:rPr kumimoji="1" lang="en-US" altLang="zh-CN" dirty="0">
                <a:solidFill>
                  <a:schemeClr val="accent6">
                    <a:lumMod val="75000"/>
                  </a:schemeClr>
                </a:solidFill>
                <a:latin typeface="Cooper Black" panose="0208090404030B020404" pitchFamily="18" charset="0"/>
              </a:rPr>
              <a:t>In</a:t>
            </a:r>
            <a:r>
              <a:rPr kumimoji="1" lang="en-US" altLang="zh-CN" baseline="30000" dirty="0">
                <a:solidFill>
                  <a:schemeClr val="accent6">
                    <a:lumMod val="75000"/>
                  </a:schemeClr>
                </a:solidFill>
                <a:latin typeface="Cooper Black" panose="0208090404030B020404" pitchFamily="18" charset="0"/>
              </a:rPr>
              <a:t>2</a:t>
            </a:r>
            <a:r>
              <a:rPr kumimoji="1" lang="en-US" altLang="zh-CN" dirty="0">
                <a:solidFill>
                  <a:schemeClr val="accent6">
                    <a:lumMod val="75000"/>
                  </a:schemeClr>
                </a:solidFill>
                <a:latin typeface="Cooper Black" panose="0208090404030B020404" pitchFamily="18" charset="0"/>
              </a:rPr>
              <a:t>-Initialization</a:t>
            </a:r>
            <a:endParaRPr kumimoji="1" lang="zh-CN" altLang="en-US" dirty="0">
              <a:solidFill>
                <a:schemeClr val="accent6">
                  <a:lumMod val="75000"/>
                </a:schemeClr>
              </a:solidFill>
              <a:latin typeface="Cooper Black" panose="0208090404030B020404" pitchFamily="18" charset="0"/>
            </a:endParaRPr>
          </a:p>
        </p:txBody>
      </p:sp>
      <p:sp>
        <p:nvSpPr>
          <p:cNvPr id="32" name="圆角矩形 31">
            <a:extLst>
              <a:ext uri="{FF2B5EF4-FFF2-40B4-BE49-F238E27FC236}">
                <a16:creationId xmlns:a16="http://schemas.microsoft.com/office/drawing/2014/main" id="{1DA14D25-80C9-4C6D-A550-9C9370C8A107}"/>
              </a:ext>
            </a:extLst>
          </p:cNvPr>
          <p:cNvSpPr/>
          <p:nvPr/>
        </p:nvSpPr>
        <p:spPr>
          <a:xfrm>
            <a:off x="4392140" y="5584345"/>
            <a:ext cx="1552148" cy="212272"/>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Manual</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instruction</a:t>
            </a:r>
            <a:endParaRPr kumimoji="1" lang="zh-CN" altLang="en-US" sz="1200" dirty="0">
              <a:solidFill>
                <a:schemeClr val="bg1"/>
              </a:solidFill>
              <a:latin typeface="Constantia" panose="02030602050306030303" pitchFamily="18" charset="0"/>
            </a:endParaRPr>
          </a:p>
        </p:txBody>
      </p:sp>
      <p:sp>
        <p:nvSpPr>
          <p:cNvPr id="33" name="圆角矩形 32">
            <a:extLst>
              <a:ext uri="{FF2B5EF4-FFF2-40B4-BE49-F238E27FC236}">
                <a16:creationId xmlns:a16="http://schemas.microsoft.com/office/drawing/2014/main" id="{1AEC11CA-1962-041E-005E-DFDCFDE559E5}"/>
              </a:ext>
            </a:extLst>
          </p:cNvPr>
          <p:cNvSpPr/>
          <p:nvPr/>
        </p:nvSpPr>
        <p:spPr>
          <a:xfrm>
            <a:off x="6300787" y="5584345"/>
            <a:ext cx="2265692" cy="212272"/>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Auto-selected</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demonstration</a:t>
            </a:r>
            <a:endParaRPr kumimoji="1" lang="zh-CN" altLang="en-US" sz="1200" dirty="0">
              <a:solidFill>
                <a:schemeClr val="bg1"/>
              </a:solidFill>
              <a:latin typeface="Constantia" panose="02030602050306030303" pitchFamily="18" charset="0"/>
            </a:endParaRPr>
          </a:p>
        </p:txBody>
      </p:sp>
      <p:sp>
        <p:nvSpPr>
          <p:cNvPr id="34" name="下箭头 33">
            <a:extLst>
              <a:ext uri="{FF2B5EF4-FFF2-40B4-BE49-F238E27FC236}">
                <a16:creationId xmlns:a16="http://schemas.microsoft.com/office/drawing/2014/main" id="{541E865C-FAAC-E253-C1B9-A7EE71AE4C9C}"/>
              </a:ext>
            </a:extLst>
          </p:cNvPr>
          <p:cNvSpPr/>
          <p:nvPr/>
        </p:nvSpPr>
        <p:spPr>
          <a:xfrm rot="10800000">
            <a:off x="7012255" y="4606440"/>
            <a:ext cx="133480" cy="24846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下箭头 34">
            <a:extLst>
              <a:ext uri="{FF2B5EF4-FFF2-40B4-BE49-F238E27FC236}">
                <a16:creationId xmlns:a16="http://schemas.microsoft.com/office/drawing/2014/main" id="{BB681337-C744-67A6-AE5D-9E6C5847EFC0}"/>
              </a:ext>
            </a:extLst>
          </p:cNvPr>
          <p:cNvSpPr/>
          <p:nvPr/>
        </p:nvSpPr>
        <p:spPr>
          <a:xfrm rot="10800000">
            <a:off x="4944193" y="4609163"/>
            <a:ext cx="133480" cy="24846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id="{72CE84FB-1EB3-673D-D4BC-3D6EC97CB861}"/>
              </a:ext>
            </a:extLst>
          </p:cNvPr>
          <p:cNvSpPr txBox="1"/>
          <p:nvPr/>
        </p:nvSpPr>
        <p:spPr>
          <a:xfrm>
            <a:off x="2517632" y="1715407"/>
            <a:ext cx="3023306" cy="369332"/>
          </a:xfrm>
          <a:prstGeom prst="rect">
            <a:avLst/>
          </a:prstGeom>
          <a:noFill/>
        </p:spPr>
        <p:txBody>
          <a:bodyPr wrap="square" rtlCol="0">
            <a:spAutoFit/>
          </a:bodyPr>
          <a:lstStyle/>
          <a:p>
            <a:pPr algn="ctr"/>
            <a:r>
              <a:rPr kumimoji="1" lang="en-US" altLang="zh-CN" dirty="0">
                <a:solidFill>
                  <a:srgbClr val="FF0004"/>
                </a:solidFill>
                <a:latin typeface="Cooper Black" panose="0208090404030B020404" pitchFamily="18" charset="0"/>
              </a:rPr>
              <a:t>M</a:t>
            </a:r>
            <a:r>
              <a:rPr kumimoji="1" lang="en-US" altLang="zh-CN" baseline="30000" dirty="0">
                <a:solidFill>
                  <a:srgbClr val="FF0004"/>
                </a:solidFill>
                <a:latin typeface="Cooper Black" panose="0208090404030B020404" pitchFamily="18" charset="0"/>
              </a:rPr>
              <a:t>2</a:t>
            </a:r>
            <a:r>
              <a:rPr kumimoji="1" lang="en-US" altLang="zh-CN" dirty="0">
                <a:solidFill>
                  <a:srgbClr val="FF0004"/>
                </a:solidFill>
                <a:latin typeface="Cooper Black" panose="0208090404030B020404" pitchFamily="18" charset="0"/>
              </a:rPr>
              <a:t>-Verbalizers</a:t>
            </a:r>
            <a:endParaRPr kumimoji="1" lang="zh-CN" altLang="en-US" dirty="0">
              <a:solidFill>
                <a:srgbClr val="FF0004"/>
              </a:solidFill>
              <a:latin typeface="Cooper Black" panose="0208090404030B020404" pitchFamily="18" charset="0"/>
            </a:endParaRPr>
          </a:p>
        </p:txBody>
      </p:sp>
      <p:sp>
        <p:nvSpPr>
          <p:cNvPr id="37" name="左大括号 36">
            <a:extLst>
              <a:ext uri="{FF2B5EF4-FFF2-40B4-BE49-F238E27FC236}">
                <a16:creationId xmlns:a16="http://schemas.microsoft.com/office/drawing/2014/main" id="{996F77A2-03E9-55D4-1758-9CF1FC29DDD4}"/>
              </a:ext>
            </a:extLst>
          </p:cNvPr>
          <p:cNvSpPr/>
          <p:nvPr/>
        </p:nvSpPr>
        <p:spPr>
          <a:xfrm rot="5400000">
            <a:off x="6301986" y="3482464"/>
            <a:ext cx="373927" cy="3743938"/>
          </a:xfrm>
          <a:prstGeom prst="leftBrace">
            <a:avLst>
              <a:gd name="adj1" fmla="val 0"/>
              <a:gd name="adj2" fmla="val 89031"/>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8" name="加号 37">
            <a:extLst>
              <a:ext uri="{FF2B5EF4-FFF2-40B4-BE49-F238E27FC236}">
                <a16:creationId xmlns:a16="http://schemas.microsoft.com/office/drawing/2014/main" id="{81C46F65-9BEA-67D5-8504-BFE5907D50FC}"/>
              </a:ext>
            </a:extLst>
          </p:cNvPr>
          <p:cNvSpPr/>
          <p:nvPr/>
        </p:nvSpPr>
        <p:spPr>
          <a:xfrm>
            <a:off x="4083627" y="3401798"/>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加号 38">
            <a:extLst>
              <a:ext uri="{FF2B5EF4-FFF2-40B4-BE49-F238E27FC236}">
                <a16:creationId xmlns:a16="http://schemas.microsoft.com/office/drawing/2014/main" id="{92B05187-0F10-F90B-40D0-4E84F9729734}"/>
              </a:ext>
            </a:extLst>
          </p:cNvPr>
          <p:cNvSpPr/>
          <p:nvPr/>
        </p:nvSpPr>
        <p:spPr>
          <a:xfrm>
            <a:off x="4083627" y="4081335"/>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加号 39">
            <a:extLst>
              <a:ext uri="{FF2B5EF4-FFF2-40B4-BE49-F238E27FC236}">
                <a16:creationId xmlns:a16="http://schemas.microsoft.com/office/drawing/2014/main" id="{3B54B848-5745-A510-D338-7AA65EAB4272}"/>
              </a:ext>
            </a:extLst>
          </p:cNvPr>
          <p:cNvSpPr/>
          <p:nvPr/>
        </p:nvSpPr>
        <p:spPr>
          <a:xfrm>
            <a:off x="4080018" y="4365289"/>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加号 40">
            <a:extLst>
              <a:ext uri="{FF2B5EF4-FFF2-40B4-BE49-F238E27FC236}">
                <a16:creationId xmlns:a16="http://schemas.microsoft.com/office/drawing/2014/main" id="{D0AAD68D-304C-2A9C-C7A2-321EAC4C3C92}"/>
              </a:ext>
            </a:extLst>
          </p:cNvPr>
          <p:cNvSpPr/>
          <p:nvPr/>
        </p:nvSpPr>
        <p:spPr>
          <a:xfrm>
            <a:off x="6033522" y="5603823"/>
            <a:ext cx="178029" cy="173315"/>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2D050"/>
              </a:solidFill>
            </a:endParaRPr>
          </a:p>
        </p:txBody>
      </p:sp>
      <p:cxnSp>
        <p:nvCxnSpPr>
          <p:cNvPr id="42" name="直线箭头连接符 41">
            <a:extLst>
              <a:ext uri="{FF2B5EF4-FFF2-40B4-BE49-F238E27FC236}">
                <a16:creationId xmlns:a16="http://schemas.microsoft.com/office/drawing/2014/main" id="{67ADD6D0-4A05-7502-47D7-7FC96B15A5C7}"/>
              </a:ext>
            </a:extLst>
          </p:cNvPr>
          <p:cNvCxnSpPr>
            <a:cxnSpLocks/>
          </p:cNvCxnSpPr>
          <p:nvPr/>
        </p:nvCxnSpPr>
        <p:spPr>
          <a:xfrm flipH="1" flipV="1">
            <a:off x="2220947" y="2113529"/>
            <a:ext cx="3901589" cy="30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DFD34025-44A8-7333-EDEB-A451302F0DE4}"/>
              </a:ext>
            </a:extLst>
          </p:cNvPr>
          <p:cNvSpPr txBox="1"/>
          <p:nvPr/>
        </p:nvSpPr>
        <p:spPr>
          <a:xfrm>
            <a:off x="2961804" y="2140998"/>
            <a:ext cx="2122953" cy="461665"/>
          </a:xfrm>
          <a:prstGeom prst="rect">
            <a:avLst/>
          </a:prstGeom>
          <a:noFill/>
        </p:spPr>
        <p:txBody>
          <a:bodyPr wrap="none" rtlCol="0">
            <a:spAutoFit/>
          </a:bodyPr>
          <a:lstStyle/>
          <a:p>
            <a:r>
              <a:rPr kumimoji="1" lang="en-US" altLang="zh-CN" sz="1200" dirty="0">
                <a:solidFill>
                  <a:srgbClr val="FF0000"/>
                </a:solidFill>
                <a:latin typeface="Rockwell" panose="02060603020205020403" pitchFamily="18" charset="0"/>
              </a:rPr>
              <a:t>0</a:t>
            </a:r>
            <a:r>
              <a:rPr kumimoji="1" lang="en-US" altLang="zh-CN" sz="1200" dirty="0">
                <a:solidFill>
                  <a:srgbClr val="FF0000"/>
                </a:solidFill>
                <a:latin typeface="Constantia" panose="02030602050306030303" pitchFamily="18" charset="0"/>
              </a:rPr>
              <a:t> :</a:t>
            </a:r>
            <a:r>
              <a:rPr kumimoji="1" lang="zh-CN" altLang="en-US" sz="1200" dirty="0">
                <a:solidFill>
                  <a:srgbClr val="FF0000"/>
                </a:solidFill>
                <a:latin typeface="Constantia" panose="02030602050306030303" pitchFamily="18" charset="0"/>
              </a:rPr>
              <a:t> </a:t>
            </a:r>
            <a:r>
              <a:rPr kumimoji="1" lang="en" altLang="zh-CN" sz="1200" dirty="0">
                <a:solidFill>
                  <a:srgbClr val="FF0000"/>
                </a:solidFill>
                <a:latin typeface="Constantia" panose="02030602050306030303" pitchFamily="18" charset="0"/>
              </a:rPr>
              <a:t>bad, terrible, painful</a:t>
            </a:r>
            <a:r>
              <a:rPr kumimoji="1" lang="en-US" altLang="zh-CN" sz="1200" dirty="0">
                <a:solidFill>
                  <a:srgbClr val="FF0000"/>
                </a:solidFill>
                <a:latin typeface="Constantia" panose="02030602050306030303" pitchFamily="18" charset="0"/>
              </a:rPr>
              <a:t>.</a:t>
            </a:r>
          </a:p>
          <a:p>
            <a:r>
              <a:rPr kumimoji="1" lang="en-US" altLang="zh-CN" sz="1200" dirty="0">
                <a:solidFill>
                  <a:srgbClr val="FF0000"/>
                </a:solidFill>
                <a:latin typeface="Rockwell" panose="02060603020205020403" pitchFamily="18" charset="0"/>
              </a:rPr>
              <a:t>1</a:t>
            </a:r>
            <a:r>
              <a:rPr kumimoji="1" lang="en-US" altLang="zh-CN" sz="1200" dirty="0">
                <a:solidFill>
                  <a:srgbClr val="FF0000"/>
                </a:solidFill>
                <a:latin typeface="Constantia" panose="02030602050306030303" pitchFamily="18" charset="0"/>
              </a:rPr>
              <a:t> :</a:t>
            </a:r>
            <a:r>
              <a:rPr kumimoji="1" lang="zh-CN" altLang="en-US" sz="1200" dirty="0">
                <a:solidFill>
                  <a:srgbClr val="FF0000"/>
                </a:solidFill>
                <a:latin typeface="Constantia" panose="02030602050306030303" pitchFamily="18" charset="0"/>
              </a:rPr>
              <a:t> </a:t>
            </a:r>
            <a:r>
              <a:rPr kumimoji="1" lang="en-US" altLang="zh-CN" sz="1200" dirty="0">
                <a:solidFill>
                  <a:srgbClr val="FF0000"/>
                </a:solidFill>
                <a:latin typeface="Constantia" panose="02030602050306030303" pitchFamily="18" charset="0"/>
              </a:rPr>
              <a:t>great, good, extraordinary.</a:t>
            </a:r>
            <a:endParaRPr kumimoji="1" lang="zh-CN" altLang="en-US" sz="1200" dirty="0">
              <a:solidFill>
                <a:srgbClr val="FF0000"/>
              </a:solidFill>
              <a:latin typeface="Constantia" panose="02030602050306030303" pitchFamily="18" charset="0"/>
            </a:endParaRPr>
          </a:p>
        </p:txBody>
      </p:sp>
    </p:spTree>
    <p:extLst>
      <p:ext uri="{BB962C8B-B14F-4D97-AF65-F5344CB8AC3E}">
        <p14:creationId xmlns:p14="http://schemas.microsoft.com/office/powerpoint/2010/main" val="346485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lstStyle/>
          <a:p>
            <a:r>
              <a:rPr kumimoji="1" lang="en-US" altLang="zh-CN" dirty="0"/>
              <a:t>Future</a:t>
            </a:r>
            <a:r>
              <a:rPr kumimoji="1" lang="zh-CN" altLang="en-US" dirty="0"/>
              <a:t> </a:t>
            </a:r>
            <a:r>
              <a:rPr kumimoji="1" lang="en-US" altLang="zh-CN" dirty="0"/>
              <a:t>Work</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8" name="文本框 7">
            <a:extLst>
              <a:ext uri="{FF2B5EF4-FFF2-40B4-BE49-F238E27FC236}">
                <a16:creationId xmlns:a16="http://schemas.microsoft.com/office/drawing/2014/main" id="{46D4A0A8-9F49-5BE1-BB9E-B25BD6FE7903}"/>
              </a:ext>
            </a:extLst>
          </p:cNvPr>
          <p:cNvSpPr txBox="1"/>
          <p:nvPr/>
        </p:nvSpPr>
        <p:spPr>
          <a:xfrm>
            <a:off x="729961" y="1549841"/>
            <a:ext cx="7764334" cy="3606180"/>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1" lang="en-US" altLang="zh-CN" sz="36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rPr>
              <a:t>Multi-stage</a:t>
            </a:r>
            <a:r>
              <a:rPr kumimoji="1" lang="zh-CN" altLang="en-US" sz="36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rPr>
              <a:t> </a:t>
            </a:r>
            <a:r>
              <a:rPr kumimoji="1" lang="en-US" altLang="zh-CN" sz="36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rPr>
              <a:t>DFO : Convergence of multiple different DFO algorithms to achieve better optimization performance.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1" lang="en-US" altLang="zh-CN" sz="3600" baseline="30000" dirty="0">
                <a:solidFill>
                  <a:prstClr val="black"/>
                </a:solidFill>
                <a:latin typeface="Rockwell" panose="02060603020205020403" pitchFamily="18" charset="0"/>
                <a:ea typeface="SimHei" panose="02010609060101010101" pitchFamily="49" charset="-122"/>
              </a:rPr>
              <a:t>Design a</a:t>
            </a:r>
            <a:r>
              <a:rPr kumimoji="1" lang="zh-CN" altLang="en-US" sz="3600" baseline="30000" dirty="0">
                <a:solidFill>
                  <a:prstClr val="black"/>
                </a:solidFill>
                <a:latin typeface="Rockwell" panose="02060603020205020403" pitchFamily="18" charset="0"/>
                <a:ea typeface="SimHei" panose="02010609060101010101" pitchFamily="49" charset="-122"/>
              </a:rPr>
              <a:t> </a:t>
            </a:r>
            <a:r>
              <a:rPr kumimoji="1" lang="en-US" altLang="zh-CN" sz="3600" baseline="30000" dirty="0">
                <a:solidFill>
                  <a:prstClr val="black"/>
                </a:solidFill>
                <a:latin typeface="Rockwell" panose="02060603020205020403" pitchFamily="18" charset="0"/>
                <a:ea typeface="SimHei" panose="02010609060101010101" pitchFamily="49" charset="-122"/>
              </a:rPr>
              <a:t>new random mapping matrix or a new dimension transformation method.</a:t>
            </a:r>
            <a:endParaRPr kumimoji="1" lang="en-US" altLang="zh-CN" sz="36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1" lang="en-US" altLang="zh-CN" sz="3600" baseline="30000" dirty="0">
                <a:solidFill>
                  <a:prstClr val="black"/>
                </a:solidFill>
                <a:latin typeface="Rockwell" panose="02060603020205020403" pitchFamily="18" charset="0"/>
                <a:ea typeface="SimHei" panose="02010609060101010101" pitchFamily="49" charset="-122"/>
              </a:rPr>
              <a:t>Combine DFO and gradient descent optimization.</a:t>
            </a:r>
          </a:p>
        </p:txBody>
      </p:sp>
    </p:spTree>
    <p:extLst>
      <p:ext uri="{BB962C8B-B14F-4D97-AF65-F5344CB8AC3E}">
        <p14:creationId xmlns:p14="http://schemas.microsoft.com/office/powerpoint/2010/main" val="367643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lstStyle/>
          <a:p>
            <a:r>
              <a:rPr kumimoji="1" lang="en-US" altLang="zh-CN" dirty="0"/>
              <a:t>Reference</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3" name="文本框 2">
            <a:extLst>
              <a:ext uri="{FF2B5EF4-FFF2-40B4-BE49-F238E27FC236}">
                <a16:creationId xmlns:a16="http://schemas.microsoft.com/office/drawing/2014/main" id="{3FF69132-9F48-DCE9-4A75-8F3DA723A688}"/>
              </a:ext>
            </a:extLst>
          </p:cNvPr>
          <p:cNvSpPr txBox="1"/>
          <p:nvPr/>
        </p:nvSpPr>
        <p:spPr>
          <a:xfrm>
            <a:off x="327454" y="1038653"/>
            <a:ext cx="8421130" cy="5355312"/>
          </a:xfrm>
          <a:prstGeom prst="rect">
            <a:avLst/>
          </a:prstGeom>
          <a:noFill/>
        </p:spPr>
        <p:txBody>
          <a:bodyPr wrap="square">
            <a:spAutoFit/>
          </a:bodyPr>
          <a:lstStyle/>
          <a:p>
            <a:r>
              <a:rPr kumimoji="1" lang="en-US" altLang="zh-CN" dirty="0">
                <a:solidFill>
                  <a:prstClr val="black"/>
                </a:solidFill>
                <a:latin typeface="Rockwell" panose="02060603020205020403" pitchFamily="18" charset="0"/>
                <a:ea typeface="SimHei" panose="02010609060101010101" pitchFamily="49" charset="-122"/>
              </a:rPr>
              <a:t>[1] Brown T, Mann B, Ryder N, et al. Language models are few-shot learners[J]. Advances in neural information processing systems, 2020, 33: 1877-1901.</a:t>
            </a:r>
          </a:p>
          <a:p>
            <a:r>
              <a:rPr kumimoji="1" lang="en-US" altLang="zh-CN" dirty="0">
                <a:solidFill>
                  <a:prstClr val="black"/>
                </a:solidFill>
                <a:latin typeface="Rockwell" panose="02060603020205020403" pitchFamily="18" charset="0"/>
                <a:ea typeface="SimHei" panose="02010609060101010101" pitchFamily="49" charset="-122"/>
              </a:rPr>
              <a:t>[2] Gao T, Fisch A, Chen D. Making pre-trained language models better few-shot learners[J].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arXiv:2012.15723, 2020.</a:t>
            </a:r>
          </a:p>
          <a:p>
            <a:r>
              <a:rPr kumimoji="1" lang="en-US" altLang="zh-CN" dirty="0">
                <a:solidFill>
                  <a:prstClr val="black"/>
                </a:solidFill>
                <a:latin typeface="Rockwell" panose="02060603020205020403" pitchFamily="18" charset="0"/>
                <a:ea typeface="SimHei" panose="02010609060101010101" pitchFamily="49" charset="-122"/>
              </a:rPr>
              <a:t>[3] Min S, </a:t>
            </a:r>
            <a:r>
              <a:rPr kumimoji="1" lang="en-US" altLang="zh-CN" dirty="0" err="1">
                <a:solidFill>
                  <a:prstClr val="black"/>
                </a:solidFill>
                <a:latin typeface="Rockwell" panose="02060603020205020403" pitchFamily="18" charset="0"/>
                <a:ea typeface="SimHei" panose="02010609060101010101" pitchFamily="49" charset="-122"/>
              </a:rPr>
              <a:t>Lyu</a:t>
            </a:r>
            <a:r>
              <a:rPr kumimoji="1" lang="en-US" altLang="zh-CN" dirty="0">
                <a:solidFill>
                  <a:prstClr val="black"/>
                </a:solidFill>
                <a:latin typeface="Rockwell" panose="02060603020205020403" pitchFamily="18" charset="0"/>
                <a:ea typeface="SimHei" panose="02010609060101010101" pitchFamily="49" charset="-122"/>
              </a:rPr>
              <a:t> X, Holtzman A, et al. Rethinking the Role of Demonstrations: What Makes In-Context Learning Work?[J].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arXiv:2202.12837, 2022.</a:t>
            </a:r>
          </a:p>
          <a:p>
            <a:r>
              <a:rPr kumimoji="1" lang="en-US" altLang="zh-CN" dirty="0">
                <a:solidFill>
                  <a:prstClr val="black"/>
                </a:solidFill>
                <a:latin typeface="Rockwell" panose="02060603020205020403" pitchFamily="18" charset="0"/>
                <a:ea typeface="SimHei" panose="02010609060101010101" pitchFamily="49" charset="-122"/>
              </a:rPr>
              <a:t>[4] Zhao Z, Wallace E, Feng S, et al. Calibrate before use: Improving few-shot performance of language models[C]//ICML, 2021: 12697-12706.</a:t>
            </a:r>
          </a:p>
          <a:p>
            <a:r>
              <a:rPr kumimoji="1" lang="en-US" altLang="zh-CN" dirty="0">
                <a:solidFill>
                  <a:prstClr val="black"/>
                </a:solidFill>
                <a:latin typeface="Rockwell" panose="02060603020205020403" pitchFamily="18" charset="0"/>
                <a:ea typeface="SimHei" panose="02010609060101010101" pitchFamily="49" charset="-122"/>
              </a:rPr>
              <a:t>[5] Prasad A, </a:t>
            </a:r>
            <a:r>
              <a:rPr kumimoji="1" lang="en-US" altLang="zh-CN" dirty="0" err="1">
                <a:solidFill>
                  <a:prstClr val="black"/>
                </a:solidFill>
                <a:latin typeface="Rockwell" panose="02060603020205020403" pitchFamily="18" charset="0"/>
                <a:ea typeface="SimHei" panose="02010609060101010101" pitchFamily="49" charset="-122"/>
              </a:rPr>
              <a:t>Hase</a:t>
            </a:r>
            <a:r>
              <a:rPr kumimoji="1" lang="en-US" altLang="zh-CN" dirty="0">
                <a:solidFill>
                  <a:prstClr val="black"/>
                </a:solidFill>
                <a:latin typeface="Rockwell" panose="02060603020205020403" pitchFamily="18" charset="0"/>
                <a:ea typeface="SimHei" panose="02010609060101010101" pitchFamily="49" charset="-122"/>
              </a:rPr>
              <a:t> P, Zhou X, et al. Grips: Gradient-free, edit-based instruction search for prompting large language models[J]. arXiv:2203.07281, 2022.</a:t>
            </a:r>
          </a:p>
          <a:p>
            <a:r>
              <a:rPr kumimoji="1" lang="en-US" altLang="zh-CN" dirty="0">
                <a:solidFill>
                  <a:prstClr val="black"/>
                </a:solidFill>
                <a:latin typeface="Rockwell" panose="02060603020205020403" pitchFamily="18" charset="0"/>
                <a:ea typeface="SimHei" panose="02010609060101010101" pitchFamily="49" charset="-122"/>
              </a:rPr>
              <a:t>[6] Mishra S, </a:t>
            </a:r>
            <a:r>
              <a:rPr kumimoji="1" lang="en-US" altLang="zh-CN" dirty="0" err="1">
                <a:solidFill>
                  <a:prstClr val="black"/>
                </a:solidFill>
                <a:latin typeface="Rockwell" panose="02060603020205020403" pitchFamily="18" charset="0"/>
                <a:ea typeface="SimHei" panose="02010609060101010101" pitchFamily="49" charset="-122"/>
              </a:rPr>
              <a:t>Khashabi</a:t>
            </a:r>
            <a:r>
              <a:rPr kumimoji="1" lang="en-US" altLang="zh-CN" dirty="0">
                <a:solidFill>
                  <a:prstClr val="black"/>
                </a:solidFill>
                <a:latin typeface="Rockwell" panose="02060603020205020403" pitchFamily="18" charset="0"/>
                <a:ea typeface="SimHei" panose="02010609060101010101" pitchFamily="49" charset="-122"/>
              </a:rPr>
              <a:t> D, </a:t>
            </a:r>
            <a:r>
              <a:rPr kumimoji="1" lang="en-US" altLang="zh-CN" dirty="0" err="1">
                <a:solidFill>
                  <a:prstClr val="black"/>
                </a:solidFill>
                <a:latin typeface="Rockwell" panose="02060603020205020403" pitchFamily="18" charset="0"/>
                <a:ea typeface="SimHei" panose="02010609060101010101" pitchFamily="49" charset="-122"/>
              </a:rPr>
              <a:t>Baral</a:t>
            </a:r>
            <a:r>
              <a:rPr kumimoji="1" lang="en-US" altLang="zh-CN" dirty="0">
                <a:solidFill>
                  <a:prstClr val="black"/>
                </a:solidFill>
                <a:latin typeface="Rockwell" panose="02060603020205020403" pitchFamily="18" charset="0"/>
                <a:ea typeface="SimHei" panose="02010609060101010101" pitchFamily="49" charset="-122"/>
              </a:rPr>
              <a:t> C, et al. Cross-task generalization via natural language crowdsourcing instructions[J].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arXiv:2104.08773, 2021.</a:t>
            </a:r>
          </a:p>
          <a:p>
            <a:r>
              <a:rPr kumimoji="1" lang="en-US" altLang="zh-CN" dirty="0">
                <a:solidFill>
                  <a:prstClr val="black"/>
                </a:solidFill>
                <a:latin typeface="Rockwell" panose="02060603020205020403" pitchFamily="18" charset="0"/>
                <a:ea typeface="SimHei" panose="02010609060101010101" pitchFamily="49" charset="-122"/>
              </a:rPr>
              <a:t>[7] Deng M, Wang J, Hsieh C P, et al. </a:t>
            </a:r>
            <a:r>
              <a:rPr kumimoji="1" lang="en-US" altLang="zh-CN" dirty="0" err="1">
                <a:solidFill>
                  <a:prstClr val="black"/>
                </a:solidFill>
                <a:latin typeface="Rockwell" panose="02060603020205020403" pitchFamily="18" charset="0"/>
                <a:ea typeface="SimHei" panose="02010609060101010101" pitchFamily="49" charset="-122"/>
              </a:rPr>
              <a:t>RLPrompt</a:t>
            </a:r>
            <a:r>
              <a:rPr kumimoji="1" lang="en-US" altLang="zh-CN" dirty="0">
                <a:solidFill>
                  <a:prstClr val="black"/>
                </a:solidFill>
                <a:latin typeface="Rockwell" panose="02060603020205020403" pitchFamily="18" charset="0"/>
                <a:ea typeface="SimHei" panose="02010609060101010101" pitchFamily="49" charset="-122"/>
              </a:rPr>
              <a:t>: Optimizing Discrete Text Prompts With Reinforcement Learning[J]. arXiv:2205.12548, 2022.</a:t>
            </a:r>
          </a:p>
          <a:p>
            <a:r>
              <a:rPr kumimoji="1" lang="en-US" altLang="zh-CN" dirty="0">
                <a:solidFill>
                  <a:prstClr val="black"/>
                </a:solidFill>
                <a:latin typeface="Rockwell" panose="02060603020205020403" pitchFamily="18" charset="0"/>
                <a:ea typeface="SimHei" panose="02010609060101010101" pitchFamily="49" charset="-122"/>
              </a:rPr>
              <a:t>[8] Sun T, Shao Y, Qian H, et al. Black-box tuning for language-model-as-a-service[J].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arXiv:2201.03514, 2022.</a:t>
            </a:r>
          </a:p>
          <a:p>
            <a:r>
              <a:rPr kumimoji="1" lang="en-US" altLang="zh-CN" dirty="0">
                <a:solidFill>
                  <a:prstClr val="black"/>
                </a:solidFill>
                <a:latin typeface="Rockwell" panose="02060603020205020403" pitchFamily="18" charset="0"/>
                <a:ea typeface="SimHei" panose="02010609060101010101" pitchFamily="49" charset="-122"/>
              </a:rPr>
              <a:t>[9] Sun T, He Z et al. BBTv2: Pure Black-Box Optimization Can Be Comparable to Gradient Descent for Few-Shot Learning[J]. arXiv:2205.11200, 2022.</a:t>
            </a:r>
          </a:p>
          <a:p>
            <a:endParaRPr kumimoji="1" lang="en-US" altLang="zh-CN" dirty="0">
              <a:solidFill>
                <a:prstClr val="black"/>
              </a:solidFill>
              <a:latin typeface="Rockwell" panose="02060603020205020403" pitchFamily="18" charset="0"/>
              <a:ea typeface="SimHei" panose="02010609060101010101" pitchFamily="49" charset="-122"/>
            </a:endParaRPr>
          </a:p>
        </p:txBody>
      </p:sp>
    </p:spTree>
    <p:extLst>
      <p:ext uri="{BB962C8B-B14F-4D97-AF65-F5344CB8AC3E}">
        <p14:creationId xmlns:p14="http://schemas.microsoft.com/office/powerpoint/2010/main" val="123651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lstStyle/>
          <a:p>
            <a:r>
              <a:rPr kumimoji="1" lang="en-US" altLang="zh-CN" dirty="0"/>
              <a:t>Reference</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3" name="文本框 2">
            <a:extLst>
              <a:ext uri="{FF2B5EF4-FFF2-40B4-BE49-F238E27FC236}">
                <a16:creationId xmlns:a16="http://schemas.microsoft.com/office/drawing/2014/main" id="{3FF69132-9F48-DCE9-4A75-8F3DA723A688}"/>
              </a:ext>
            </a:extLst>
          </p:cNvPr>
          <p:cNvSpPr txBox="1"/>
          <p:nvPr/>
        </p:nvSpPr>
        <p:spPr>
          <a:xfrm>
            <a:off x="327454" y="870205"/>
            <a:ext cx="8421130" cy="5632311"/>
          </a:xfrm>
          <a:prstGeom prst="rect">
            <a:avLst/>
          </a:prstGeom>
          <a:noFill/>
        </p:spPr>
        <p:txBody>
          <a:bodyPr wrap="square">
            <a:spAutoFit/>
          </a:bodyPr>
          <a:lstStyle/>
          <a:p>
            <a:r>
              <a:rPr kumimoji="1" lang="en-US" altLang="zh-CN" dirty="0">
                <a:solidFill>
                  <a:prstClr val="black"/>
                </a:solidFill>
                <a:latin typeface="Rockwell" panose="02060603020205020403" pitchFamily="18" charset="0"/>
                <a:ea typeface="SimHei" panose="02010609060101010101" pitchFamily="49" charset="-122"/>
              </a:rPr>
              <a:t>[9] Powell M J D. An efficient method for finding the minimum of a function of several variables without calculating derivatives[J]. CL, 1964, 7(2): 155-162.</a:t>
            </a:r>
          </a:p>
          <a:p>
            <a:r>
              <a:rPr kumimoji="1" lang="en-US" altLang="zh-CN" dirty="0">
                <a:solidFill>
                  <a:prstClr val="black"/>
                </a:solidFill>
                <a:latin typeface="Rockwell" panose="02060603020205020403" pitchFamily="18" charset="0"/>
                <a:ea typeface="SimHei" panose="02010609060101010101" pitchFamily="49" charset="-122"/>
              </a:rPr>
              <a:t>[10] Powell M J D. Direct search algorithms for optimization calculations[J]. Acta </a:t>
            </a:r>
            <a:r>
              <a:rPr kumimoji="1" lang="en-US" altLang="zh-CN" dirty="0" err="1">
                <a:solidFill>
                  <a:prstClr val="black"/>
                </a:solidFill>
                <a:latin typeface="Rockwell" panose="02060603020205020403" pitchFamily="18" charset="0"/>
                <a:ea typeface="SimHei" panose="02010609060101010101" pitchFamily="49" charset="-122"/>
              </a:rPr>
              <a:t>numerica</a:t>
            </a:r>
            <a:r>
              <a:rPr kumimoji="1" lang="en-US" altLang="zh-CN" dirty="0">
                <a:solidFill>
                  <a:prstClr val="black"/>
                </a:solidFill>
                <a:latin typeface="Rockwell" panose="02060603020205020403" pitchFamily="18" charset="0"/>
                <a:ea typeface="SimHei" panose="02010609060101010101" pitchFamily="49" charset="-122"/>
              </a:rPr>
              <a:t>, 1998, 7: 287-336.</a:t>
            </a:r>
          </a:p>
          <a:p>
            <a:r>
              <a:rPr kumimoji="1" lang="en-US" altLang="zh-CN" dirty="0">
                <a:solidFill>
                  <a:prstClr val="black"/>
                </a:solidFill>
                <a:latin typeface="Rockwell" panose="02060603020205020403" pitchFamily="18" charset="0"/>
                <a:ea typeface="SimHei" panose="02010609060101010101" pitchFamily="49" charset="-122"/>
              </a:rPr>
              <a:t>[11] </a:t>
            </a:r>
            <a:r>
              <a:rPr kumimoji="1" lang="en-US" altLang="zh-CN" dirty="0" err="1">
                <a:solidFill>
                  <a:prstClr val="black"/>
                </a:solidFill>
                <a:latin typeface="Rockwell" panose="02060603020205020403" pitchFamily="18" charset="0"/>
                <a:ea typeface="SimHei" panose="02010609060101010101" pitchFamily="49" charset="-122"/>
              </a:rPr>
              <a:t>Salimans</a:t>
            </a:r>
            <a:r>
              <a:rPr kumimoji="1" lang="en-US" altLang="zh-CN" dirty="0">
                <a:solidFill>
                  <a:prstClr val="black"/>
                </a:solidFill>
                <a:latin typeface="Rockwell" panose="02060603020205020403" pitchFamily="18" charset="0"/>
                <a:ea typeface="SimHei" panose="02010609060101010101" pitchFamily="49" charset="-122"/>
              </a:rPr>
              <a:t> T, Ho J, Chen X, et al. Evolution strategies as a scalable alternative to reinforcement learning[J].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arXiv:1703.03864, 2017.</a:t>
            </a:r>
          </a:p>
          <a:p>
            <a:r>
              <a:rPr kumimoji="1" lang="en-US" altLang="zh-CN" dirty="0">
                <a:solidFill>
                  <a:prstClr val="black"/>
                </a:solidFill>
                <a:latin typeface="Rockwell" panose="02060603020205020403" pitchFamily="18" charset="0"/>
                <a:ea typeface="SimHei" panose="02010609060101010101" pitchFamily="49" charset="-122"/>
              </a:rPr>
              <a:t>[12] Khadka S, </a:t>
            </a:r>
            <a:r>
              <a:rPr kumimoji="1" lang="en-US" altLang="zh-CN" dirty="0" err="1">
                <a:solidFill>
                  <a:prstClr val="black"/>
                </a:solidFill>
                <a:latin typeface="Rockwell" panose="02060603020205020403" pitchFamily="18" charset="0"/>
                <a:ea typeface="SimHei" panose="02010609060101010101" pitchFamily="49" charset="-122"/>
              </a:rPr>
              <a:t>Tumer</a:t>
            </a:r>
            <a:r>
              <a:rPr kumimoji="1" lang="en-US" altLang="zh-CN" dirty="0">
                <a:solidFill>
                  <a:prstClr val="black"/>
                </a:solidFill>
                <a:latin typeface="Rockwell" panose="02060603020205020403" pitchFamily="18" charset="0"/>
                <a:ea typeface="SimHei" panose="02010609060101010101" pitchFamily="49" charset="-122"/>
              </a:rPr>
              <a:t> K. Evolution-guided policy gradient in reinforcement learning[J]. Advances in Neural Information Processing Systems, 2018, 31.</a:t>
            </a:r>
          </a:p>
          <a:p>
            <a:r>
              <a:rPr kumimoji="1" lang="en-US" altLang="zh-CN" dirty="0">
                <a:solidFill>
                  <a:prstClr val="black"/>
                </a:solidFill>
                <a:latin typeface="Rockwell" panose="02060603020205020403" pitchFamily="18" charset="0"/>
                <a:ea typeface="SimHei" panose="02010609060101010101" pitchFamily="49" charset="-122"/>
              </a:rPr>
              <a:t>[13] Khadka S, Majumdar S, Nassar T, et al. Collaborative evolutionary reinforcement learning[C]//ICML. 2019: 3341-3350.</a:t>
            </a:r>
          </a:p>
          <a:p>
            <a:r>
              <a:rPr kumimoji="1" lang="en-US" altLang="zh-CN" dirty="0">
                <a:solidFill>
                  <a:prstClr val="black"/>
                </a:solidFill>
                <a:latin typeface="Rockwell" panose="02060603020205020403" pitchFamily="18" charset="0"/>
                <a:ea typeface="SimHei" panose="02010609060101010101" pitchFamily="49" charset="-122"/>
              </a:rPr>
              <a:t>[14] Hansen N, </a:t>
            </a:r>
            <a:r>
              <a:rPr kumimoji="1" lang="en-US" altLang="zh-CN" dirty="0" err="1">
                <a:solidFill>
                  <a:prstClr val="black"/>
                </a:solidFill>
                <a:latin typeface="Rockwell" panose="02060603020205020403" pitchFamily="18" charset="0"/>
                <a:ea typeface="SimHei" panose="02010609060101010101" pitchFamily="49" charset="-122"/>
              </a:rPr>
              <a:t>Ostermeier</a:t>
            </a:r>
            <a:r>
              <a:rPr kumimoji="1" lang="en-US" altLang="zh-CN" dirty="0">
                <a:solidFill>
                  <a:prstClr val="black"/>
                </a:solidFill>
                <a:latin typeface="Rockwell" panose="02060603020205020403" pitchFamily="18" charset="0"/>
                <a:ea typeface="SimHei" panose="02010609060101010101" pitchFamily="49" charset="-122"/>
              </a:rPr>
              <a:t> A. Completely derandomized self-adaptation in evolution strategies[J]. Evolutionary computation, 2001, 9(2): 159-195.</a:t>
            </a:r>
          </a:p>
          <a:p>
            <a:r>
              <a:rPr kumimoji="1" lang="en-US" altLang="zh-CN" dirty="0">
                <a:solidFill>
                  <a:prstClr val="black"/>
                </a:solidFill>
                <a:latin typeface="Rockwell" panose="02060603020205020403" pitchFamily="18" charset="0"/>
                <a:ea typeface="SimHei" panose="02010609060101010101" pitchFamily="49" charset="-122"/>
              </a:rPr>
              <a:t>[15] Hessel M, </a:t>
            </a:r>
            <a:r>
              <a:rPr kumimoji="1" lang="en-US" altLang="zh-CN" dirty="0" err="1">
                <a:solidFill>
                  <a:prstClr val="black"/>
                </a:solidFill>
                <a:latin typeface="Rockwell" panose="02060603020205020403" pitchFamily="18" charset="0"/>
                <a:ea typeface="SimHei" panose="02010609060101010101" pitchFamily="49" charset="-122"/>
              </a:rPr>
              <a:t>Modayil</a:t>
            </a:r>
            <a:r>
              <a:rPr kumimoji="1" lang="en-US" altLang="zh-CN" dirty="0">
                <a:solidFill>
                  <a:prstClr val="black"/>
                </a:solidFill>
                <a:latin typeface="Rockwell" panose="02060603020205020403" pitchFamily="18" charset="0"/>
                <a:ea typeface="SimHei" panose="02010609060101010101" pitchFamily="49" charset="-122"/>
              </a:rPr>
              <a:t> J, Van Hasselt H, et al. Rainbow: Combining improvements in deep reinforcement learning[C]//AAAI. 2018.</a:t>
            </a:r>
          </a:p>
          <a:p>
            <a:r>
              <a:rPr kumimoji="1" lang="en-US" altLang="zh-CN" dirty="0">
                <a:solidFill>
                  <a:prstClr val="black"/>
                </a:solidFill>
                <a:latin typeface="Rockwell" panose="02060603020205020403" pitchFamily="18" charset="0"/>
                <a:ea typeface="SimHei" panose="02010609060101010101" pitchFamily="49" charset="-122"/>
              </a:rPr>
              <a:t>[16] </a:t>
            </a:r>
            <a:r>
              <a:rPr kumimoji="1" lang="en-US" altLang="zh-CN" dirty="0" err="1">
                <a:solidFill>
                  <a:prstClr val="black"/>
                </a:solidFill>
                <a:latin typeface="Rockwell" panose="02060603020205020403" pitchFamily="18" charset="0"/>
                <a:ea typeface="SimHei" panose="02010609060101010101" pitchFamily="49" charset="-122"/>
              </a:rPr>
              <a:t>Glorot</a:t>
            </a:r>
            <a:r>
              <a:rPr kumimoji="1" lang="en-US" altLang="zh-CN" dirty="0">
                <a:solidFill>
                  <a:prstClr val="black"/>
                </a:solidFill>
                <a:latin typeface="Rockwell" panose="02060603020205020403" pitchFamily="18" charset="0"/>
                <a:ea typeface="SimHei" panose="02010609060101010101" pitchFamily="49" charset="-122"/>
              </a:rPr>
              <a:t> X, </a:t>
            </a:r>
            <a:r>
              <a:rPr kumimoji="1" lang="en-US" altLang="zh-CN" dirty="0" err="1">
                <a:solidFill>
                  <a:prstClr val="black"/>
                </a:solidFill>
                <a:latin typeface="Rockwell" panose="02060603020205020403" pitchFamily="18" charset="0"/>
                <a:ea typeface="SimHei" panose="02010609060101010101" pitchFamily="49" charset="-122"/>
              </a:rPr>
              <a:t>Bengio</a:t>
            </a:r>
            <a:r>
              <a:rPr kumimoji="1" lang="en-US" altLang="zh-CN" dirty="0">
                <a:solidFill>
                  <a:prstClr val="black"/>
                </a:solidFill>
                <a:latin typeface="Rockwell" panose="02060603020205020403" pitchFamily="18" charset="0"/>
                <a:ea typeface="SimHei" panose="02010609060101010101" pitchFamily="49" charset="-122"/>
              </a:rPr>
              <a:t> Y. Understanding the difficulty of training deep feedforward neural networks[C]// AISTATS, 2010: 249-256.</a:t>
            </a:r>
          </a:p>
          <a:p>
            <a:r>
              <a:rPr kumimoji="1" lang="en-US" altLang="zh-CN" dirty="0">
                <a:solidFill>
                  <a:prstClr val="black"/>
                </a:solidFill>
                <a:latin typeface="Rockwell" panose="02060603020205020403" pitchFamily="18" charset="0"/>
                <a:ea typeface="SimHei" panose="02010609060101010101" pitchFamily="49" charset="-122"/>
              </a:rPr>
              <a:t>[17] He K, Zhang X, et al. Delving deep into rectifiers: Surpassing human-level performance on </a:t>
            </a:r>
            <a:r>
              <a:rPr kumimoji="1" lang="en-US" altLang="zh-CN" dirty="0" err="1">
                <a:solidFill>
                  <a:prstClr val="black"/>
                </a:solidFill>
                <a:latin typeface="Rockwell" panose="02060603020205020403" pitchFamily="18" charset="0"/>
                <a:ea typeface="SimHei" panose="02010609060101010101" pitchFamily="49" charset="-122"/>
              </a:rPr>
              <a:t>imagenet</a:t>
            </a:r>
            <a:r>
              <a:rPr kumimoji="1" lang="en-US" altLang="zh-CN" dirty="0">
                <a:solidFill>
                  <a:prstClr val="black"/>
                </a:solidFill>
                <a:latin typeface="Rockwell" panose="02060603020205020403" pitchFamily="18" charset="0"/>
                <a:ea typeface="SimHei" panose="02010609060101010101" pitchFamily="49" charset="-122"/>
              </a:rPr>
              <a:t> classification[C]//ICCV. 2015: 1026-1034.</a:t>
            </a:r>
          </a:p>
          <a:p>
            <a:r>
              <a:rPr kumimoji="1" lang="en-US" altLang="zh-CN" dirty="0">
                <a:solidFill>
                  <a:prstClr val="black"/>
                </a:solidFill>
                <a:latin typeface="Rockwell" panose="02060603020205020403" pitchFamily="18" charset="0"/>
                <a:ea typeface="SimHei" panose="02010609060101010101" pitchFamily="49" charset="-122"/>
              </a:rPr>
              <a:t>[18] Gao T, Fisch A, Chen D. Making pre-trained language models better few-shot learners[J]. </a:t>
            </a:r>
            <a:r>
              <a:rPr kumimoji="1" lang="en-US" altLang="zh-CN" dirty="0" err="1">
                <a:solidFill>
                  <a:prstClr val="black"/>
                </a:solidFill>
                <a:latin typeface="Rockwell" panose="02060603020205020403" pitchFamily="18" charset="0"/>
                <a:ea typeface="SimHei" panose="02010609060101010101" pitchFamily="49" charset="-122"/>
              </a:rPr>
              <a:t>arXiv</a:t>
            </a:r>
            <a:r>
              <a:rPr kumimoji="1" lang="en-US" altLang="zh-CN" dirty="0">
                <a:solidFill>
                  <a:prstClr val="black"/>
                </a:solidFill>
                <a:latin typeface="Rockwell" panose="02060603020205020403" pitchFamily="18" charset="0"/>
                <a:ea typeface="SimHei" panose="02010609060101010101" pitchFamily="49" charset="-122"/>
              </a:rPr>
              <a:t> preprint arXiv:2012.15723, 2020.</a:t>
            </a:r>
          </a:p>
        </p:txBody>
      </p:sp>
    </p:spTree>
    <p:extLst>
      <p:ext uri="{BB962C8B-B14F-4D97-AF65-F5344CB8AC3E}">
        <p14:creationId xmlns:p14="http://schemas.microsoft.com/office/powerpoint/2010/main" val="57419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F8C4002-CF68-A83B-7F91-BE3A9B8A63B1}"/>
              </a:ext>
            </a:extLst>
          </p:cNvPr>
          <p:cNvSpPr>
            <a:spLocks noGrp="1"/>
          </p:cNvSpPr>
          <p:nvPr>
            <p:ph type="dt" sz="half" idx="10"/>
          </p:nvPr>
        </p:nvSpPr>
        <p:spPr/>
        <p:txBody>
          <a:bodyPr/>
          <a:lstStyle/>
          <a:p>
            <a:r>
              <a:rPr kumimoji="1" lang="en-US" altLang="zh-CN"/>
              <a:t>DataIsPower</a:t>
            </a:r>
            <a:endParaRPr kumimoji="1" lang="zh-CN" altLang="en-US"/>
          </a:p>
        </p:txBody>
      </p:sp>
      <p:sp>
        <p:nvSpPr>
          <p:cNvPr id="3" name="页脚占位符 2">
            <a:extLst>
              <a:ext uri="{FF2B5EF4-FFF2-40B4-BE49-F238E27FC236}">
                <a16:creationId xmlns:a16="http://schemas.microsoft.com/office/drawing/2014/main" id="{5090BA8C-DDA1-D7D6-F574-E43A9877A2F9}"/>
              </a:ext>
            </a:extLst>
          </p:cNvPr>
          <p:cNvSpPr>
            <a:spLocks noGrp="1"/>
          </p:cNvSpPr>
          <p:nvPr>
            <p:ph type="ftr" sz="quarter" idx="11"/>
          </p:nvPr>
        </p:nvSpPr>
        <p:spPr/>
        <p:txBody>
          <a:bodyPr/>
          <a:lstStyle/>
          <a:p>
            <a:r>
              <a:rPr kumimoji="1" lang="zh-CN" altLang="en-US"/>
              <a:t>预训练语言模型应用调优算法</a:t>
            </a:r>
          </a:p>
        </p:txBody>
      </p:sp>
      <p:sp>
        <p:nvSpPr>
          <p:cNvPr id="4" name="内容占位符 2">
            <a:extLst>
              <a:ext uri="{FF2B5EF4-FFF2-40B4-BE49-F238E27FC236}">
                <a16:creationId xmlns:a16="http://schemas.microsoft.com/office/drawing/2014/main" id="{5038899A-86FC-9E9F-FE87-28F63ED6CB79}"/>
              </a:ext>
            </a:extLst>
          </p:cNvPr>
          <p:cNvSpPr txBox="1">
            <a:spLocks/>
          </p:cNvSpPr>
          <p:nvPr/>
        </p:nvSpPr>
        <p:spPr>
          <a:xfrm>
            <a:off x="323528" y="2060848"/>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6600" dirty="0">
                <a:latin typeface="Berlin Sans FB Demi" pitchFamily="34" charset="0"/>
              </a:rPr>
              <a:t>Thank you!</a:t>
            </a:r>
          </a:p>
          <a:p>
            <a:pPr marL="0" indent="0" algn="ctr">
              <a:buFont typeface="Arial" panose="020B0604020202020204" pitchFamily="34" charset="0"/>
              <a:buNone/>
            </a:pPr>
            <a:endParaRPr lang="zh-CN" altLang="en-US" sz="6600" dirty="0">
              <a:latin typeface="Berlin Sans FB Demi" pitchFamily="34" charset="0"/>
            </a:endParaRPr>
          </a:p>
        </p:txBody>
      </p:sp>
      <p:pic>
        <p:nvPicPr>
          <p:cNvPr id="5" name="Picture 3" descr="e01">
            <a:extLst>
              <a:ext uri="{FF2B5EF4-FFF2-40B4-BE49-F238E27FC236}">
                <a16:creationId xmlns:a16="http://schemas.microsoft.com/office/drawing/2014/main" id="{95DF4DD8-C2F7-E22F-3DA4-7DE26CD37530}"/>
              </a:ext>
            </a:extLst>
          </p:cNvPr>
          <p:cNvPicPr>
            <a:picLocks noChangeAspect="1"/>
          </p:cNvPicPr>
          <p:nvPr/>
        </p:nvPicPr>
        <p:blipFill>
          <a:blip r:embed="rId3"/>
          <a:stretch>
            <a:fillRect/>
          </a:stretch>
        </p:blipFill>
        <p:spPr>
          <a:xfrm>
            <a:off x="4059709" y="3200400"/>
            <a:ext cx="757238" cy="1728787"/>
          </a:xfrm>
          <a:prstGeom prst="rect">
            <a:avLst/>
          </a:prstGeom>
          <a:noFill/>
          <a:ln w="9525">
            <a:noFill/>
          </a:ln>
        </p:spPr>
      </p:pic>
    </p:spTree>
    <p:extLst>
      <p:ext uri="{BB962C8B-B14F-4D97-AF65-F5344CB8AC3E}">
        <p14:creationId xmlns:p14="http://schemas.microsoft.com/office/powerpoint/2010/main" val="184611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73C577-D8A8-642B-03D1-2D4F7789FDD4}"/>
              </a:ext>
            </a:extLst>
          </p:cNvPr>
          <p:cNvSpPr>
            <a:spLocks noGrp="1"/>
          </p:cNvSpPr>
          <p:nvPr>
            <p:ph type="title"/>
          </p:nvPr>
        </p:nvSpPr>
        <p:spPr>
          <a:xfrm>
            <a:off x="52550" y="0"/>
            <a:ext cx="4782207" cy="975986"/>
          </a:xfrm>
        </p:spPr>
        <p:txBody>
          <a:bodyPr/>
          <a:lstStyle/>
          <a:p>
            <a:r>
              <a:rPr kumimoji="1" lang="en-US" altLang="zh-CN" dirty="0">
                <a:solidFill>
                  <a:schemeClr val="bg1"/>
                </a:solidFill>
              </a:rPr>
              <a:t>Table</a:t>
            </a:r>
            <a:r>
              <a:rPr kumimoji="1" lang="zh-CN" altLang="en-US" dirty="0">
                <a:solidFill>
                  <a:schemeClr val="bg1"/>
                </a:solidFill>
              </a:rPr>
              <a:t> </a:t>
            </a:r>
            <a:r>
              <a:rPr kumimoji="1" lang="en-US" altLang="zh-CN" dirty="0">
                <a:solidFill>
                  <a:schemeClr val="bg1"/>
                </a:solidFill>
              </a:rPr>
              <a:t>of</a:t>
            </a:r>
            <a:r>
              <a:rPr kumimoji="1" lang="zh-CN" altLang="en-US" dirty="0">
                <a:solidFill>
                  <a:schemeClr val="bg1"/>
                </a:solidFill>
              </a:rPr>
              <a:t> </a:t>
            </a:r>
            <a:r>
              <a:rPr kumimoji="1" lang="en-US" altLang="zh-CN" dirty="0">
                <a:solidFill>
                  <a:schemeClr val="bg1"/>
                </a:solidFill>
              </a:rPr>
              <a:t>Contents</a:t>
            </a:r>
            <a:endParaRPr kumimoji="1" lang="zh-CN" altLang="en-US" dirty="0">
              <a:solidFill>
                <a:schemeClr val="bg1"/>
              </a:solidFill>
            </a:endParaRPr>
          </a:p>
        </p:txBody>
      </p:sp>
      <p:sp>
        <p:nvSpPr>
          <p:cNvPr id="3" name="内容占位符 2">
            <a:extLst>
              <a:ext uri="{FF2B5EF4-FFF2-40B4-BE49-F238E27FC236}">
                <a16:creationId xmlns:a16="http://schemas.microsoft.com/office/drawing/2014/main" id="{7660EE50-3FC9-FD0C-D180-ED246C377893}"/>
              </a:ext>
            </a:extLst>
          </p:cNvPr>
          <p:cNvSpPr>
            <a:spLocks noGrp="1"/>
          </p:cNvSpPr>
          <p:nvPr>
            <p:ph idx="1"/>
          </p:nvPr>
        </p:nvSpPr>
        <p:spPr>
          <a:xfrm>
            <a:off x="628650" y="1483987"/>
            <a:ext cx="7886700" cy="4573914"/>
          </a:xfrm>
        </p:spPr>
        <p:txBody>
          <a:bodyPr>
            <a:normAutofit/>
          </a:bodyPr>
          <a:lstStyle/>
          <a:p>
            <a:r>
              <a:rPr kumimoji="1" lang="en-US" altLang="zh-CN" dirty="0"/>
              <a:t>Background</a:t>
            </a:r>
          </a:p>
          <a:p>
            <a:r>
              <a:rPr kumimoji="1" lang="en-US" altLang="zh-CN" dirty="0"/>
              <a:t>Related</a:t>
            </a:r>
            <a:r>
              <a:rPr kumimoji="1" lang="zh-CN" altLang="en-US" dirty="0"/>
              <a:t> </a:t>
            </a:r>
            <a:r>
              <a:rPr kumimoji="1" lang="en-US" altLang="zh-CN" dirty="0"/>
              <a:t>work</a:t>
            </a:r>
          </a:p>
          <a:p>
            <a:r>
              <a:rPr kumimoji="1" lang="en-US" altLang="zh-CN" dirty="0"/>
              <a:t>Exploration</a:t>
            </a:r>
          </a:p>
          <a:p>
            <a:r>
              <a:rPr kumimoji="1" lang="en-US" altLang="zh-CN" dirty="0"/>
              <a:t>Method</a:t>
            </a:r>
          </a:p>
          <a:p>
            <a:pPr lvl="1"/>
            <a:r>
              <a:rPr kumimoji="1" lang="en-US" altLang="zh-CN" dirty="0"/>
              <a:t>In</a:t>
            </a:r>
            <a:r>
              <a:rPr kumimoji="1" lang="en-US" altLang="zh-CN" baseline="30000" dirty="0"/>
              <a:t>2</a:t>
            </a:r>
            <a:r>
              <a:rPr kumimoji="1" lang="en-US" altLang="zh-CN" dirty="0"/>
              <a:t>-Initialization</a:t>
            </a:r>
          </a:p>
          <a:p>
            <a:pPr lvl="1"/>
            <a:r>
              <a:rPr kumimoji="1" lang="en-US" altLang="zh-CN" dirty="0"/>
              <a:t>Two-stage DFO</a:t>
            </a:r>
          </a:p>
          <a:p>
            <a:pPr lvl="1"/>
            <a:r>
              <a:rPr kumimoji="1" lang="en-US" altLang="zh-CN" dirty="0"/>
              <a:t>M</a:t>
            </a:r>
            <a:r>
              <a:rPr kumimoji="1" lang="en-US" altLang="zh-CN" baseline="30000" dirty="0"/>
              <a:t>2</a:t>
            </a:r>
            <a:r>
              <a:rPr kumimoji="1" lang="en-US" altLang="zh-CN" dirty="0"/>
              <a:t>-Verbalizers</a:t>
            </a:r>
          </a:p>
          <a:p>
            <a:r>
              <a:rPr kumimoji="1" lang="en-US" altLang="zh-CN" dirty="0"/>
              <a:t>Experiments</a:t>
            </a:r>
          </a:p>
          <a:p>
            <a:r>
              <a:rPr kumimoji="1" lang="en-US" altLang="zh-CN" dirty="0"/>
              <a:t>Conclusion</a:t>
            </a:r>
          </a:p>
        </p:txBody>
      </p:sp>
      <p:sp>
        <p:nvSpPr>
          <p:cNvPr id="4" name="日期占位符 3">
            <a:extLst>
              <a:ext uri="{FF2B5EF4-FFF2-40B4-BE49-F238E27FC236}">
                <a16:creationId xmlns:a16="http://schemas.microsoft.com/office/drawing/2014/main" id="{444F4E1D-13E8-E4F3-B771-CFF986EA6711}"/>
              </a:ext>
            </a:extLst>
          </p:cNvPr>
          <p:cNvSpPr>
            <a:spLocks noGrp="1"/>
          </p:cNvSpPr>
          <p:nvPr>
            <p:ph type="dt" sz="half" idx="10"/>
          </p:nvPr>
        </p:nvSpPr>
        <p:spPr/>
        <p:txBody>
          <a:bodyPr/>
          <a:lstStyle/>
          <a:p>
            <a:r>
              <a:rPr kumimoji="1" lang="en-US" altLang="zh-CN" dirty="0" err="1"/>
              <a:t>DataIsPower</a:t>
            </a:r>
            <a:endParaRPr kumimoji="1" lang="zh-CN" altLang="en-US" dirty="0"/>
          </a:p>
        </p:txBody>
      </p:sp>
      <p:sp>
        <p:nvSpPr>
          <p:cNvPr id="5" name="页脚占位符 4">
            <a:extLst>
              <a:ext uri="{FF2B5EF4-FFF2-40B4-BE49-F238E27FC236}">
                <a16:creationId xmlns:a16="http://schemas.microsoft.com/office/drawing/2014/main" id="{7222BEDE-78F3-7722-13A5-511687820C14}"/>
              </a:ext>
            </a:extLst>
          </p:cNvPr>
          <p:cNvSpPr>
            <a:spLocks noGrp="1"/>
          </p:cNvSpPr>
          <p:nvPr>
            <p:ph type="ftr" sz="quarter" idx="11"/>
          </p:nvPr>
        </p:nvSpPr>
        <p:spPr/>
        <p:txBody>
          <a:bodyPr/>
          <a:lstStyle/>
          <a:p>
            <a:r>
              <a:rPr kumimoji="1" lang="zh-CN" altLang="en-US"/>
              <a:t>预训练语言模型应用调优算法</a:t>
            </a:r>
          </a:p>
        </p:txBody>
      </p:sp>
    </p:spTree>
    <p:extLst>
      <p:ext uri="{BB962C8B-B14F-4D97-AF65-F5344CB8AC3E}">
        <p14:creationId xmlns:p14="http://schemas.microsoft.com/office/powerpoint/2010/main" val="212738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AAE4B1-CB15-AE2D-2EAB-1561DAA5D306}"/>
              </a:ext>
            </a:extLst>
          </p:cNvPr>
          <p:cNvSpPr>
            <a:spLocks noGrp="1"/>
          </p:cNvSpPr>
          <p:nvPr>
            <p:ph type="title"/>
          </p:nvPr>
        </p:nvSpPr>
        <p:spPr/>
        <p:txBody>
          <a:bodyPr>
            <a:normAutofit/>
          </a:bodyPr>
          <a:lstStyle/>
          <a:p>
            <a:r>
              <a:rPr kumimoji="1" lang="en-US" altLang="zh-CN" sz="3200" dirty="0"/>
              <a:t>Background</a:t>
            </a:r>
            <a:endParaRPr kumimoji="1" lang="zh-CN" altLang="en-US" sz="3200" dirty="0"/>
          </a:p>
        </p:txBody>
      </p:sp>
      <p:sp>
        <p:nvSpPr>
          <p:cNvPr id="4" name="日期占位符 3">
            <a:extLst>
              <a:ext uri="{FF2B5EF4-FFF2-40B4-BE49-F238E27FC236}">
                <a16:creationId xmlns:a16="http://schemas.microsoft.com/office/drawing/2014/main" id="{C5C0A95E-190C-4A9E-3DC0-5772D35F9A38}"/>
              </a:ext>
            </a:extLst>
          </p:cNvPr>
          <p:cNvSpPr>
            <a:spLocks noGrp="1"/>
          </p:cNvSpPr>
          <p:nvPr>
            <p:ph type="dt" sz="half" idx="10"/>
          </p:nvPr>
        </p:nvSpPr>
        <p:spPr/>
        <p:txBody>
          <a:bodyPr/>
          <a:lstStyle/>
          <a:p>
            <a:r>
              <a:rPr kumimoji="1" lang="en-US" altLang="zh-CN" dirty="0" err="1"/>
              <a:t>DataIsPower</a:t>
            </a:r>
            <a:endParaRPr kumimoji="1" lang="zh-CN" altLang="en-US" dirty="0"/>
          </a:p>
        </p:txBody>
      </p:sp>
      <p:sp>
        <p:nvSpPr>
          <p:cNvPr id="5" name="页脚占位符 4">
            <a:extLst>
              <a:ext uri="{FF2B5EF4-FFF2-40B4-BE49-F238E27FC236}">
                <a16:creationId xmlns:a16="http://schemas.microsoft.com/office/drawing/2014/main" id="{7DAC7B24-4F9A-F307-22F7-A62A20965F8E}"/>
              </a:ext>
            </a:extLst>
          </p:cNvPr>
          <p:cNvSpPr>
            <a:spLocks noGrp="1"/>
          </p:cNvSpPr>
          <p:nvPr>
            <p:ph type="ftr" sz="quarter" idx="11"/>
          </p:nvPr>
        </p:nvSpPr>
        <p:spPr/>
        <p:txBody>
          <a:bodyPr/>
          <a:lstStyle/>
          <a:p>
            <a:r>
              <a:rPr kumimoji="1" lang="zh-CN" altLang="en-US"/>
              <a:t>预训练语言模型应用调优算法</a:t>
            </a:r>
          </a:p>
        </p:txBody>
      </p:sp>
      <p:pic>
        <p:nvPicPr>
          <p:cNvPr id="10" name="object 3">
            <a:extLst>
              <a:ext uri="{FF2B5EF4-FFF2-40B4-BE49-F238E27FC236}">
                <a16:creationId xmlns:a16="http://schemas.microsoft.com/office/drawing/2014/main" id="{C5C7A785-1065-1CFB-47AB-A712C01986A0}"/>
              </a:ext>
            </a:extLst>
          </p:cNvPr>
          <p:cNvPicPr/>
          <p:nvPr/>
        </p:nvPicPr>
        <p:blipFill>
          <a:blip r:embed="rId3" cstate="print"/>
          <a:stretch>
            <a:fillRect/>
          </a:stretch>
        </p:blipFill>
        <p:spPr>
          <a:xfrm>
            <a:off x="323420" y="5964131"/>
            <a:ext cx="1758441" cy="440206"/>
          </a:xfrm>
          <a:prstGeom prst="rect">
            <a:avLst/>
          </a:prstGeom>
        </p:spPr>
      </p:pic>
      <p:pic>
        <p:nvPicPr>
          <p:cNvPr id="11" name="object 4">
            <a:extLst>
              <a:ext uri="{FF2B5EF4-FFF2-40B4-BE49-F238E27FC236}">
                <a16:creationId xmlns:a16="http://schemas.microsoft.com/office/drawing/2014/main" id="{D0AABA61-3F72-4DF0-3E67-B80188551635}"/>
              </a:ext>
            </a:extLst>
          </p:cNvPr>
          <p:cNvPicPr/>
          <p:nvPr/>
        </p:nvPicPr>
        <p:blipFill>
          <a:blip r:embed="rId4" cstate="print"/>
          <a:stretch>
            <a:fillRect/>
          </a:stretch>
        </p:blipFill>
        <p:spPr>
          <a:xfrm>
            <a:off x="323420" y="5120025"/>
            <a:ext cx="1883664" cy="661416"/>
          </a:xfrm>
          <a:prstGeom prst="rect">
            <a:avLst/>
          </a:prstGeom>
        </p:spPr>
      </p:pic>
      <p:sp>
        <p:nvSpPr>
          <p:cNvPr id="12" name="object 5">
            <a:extLst>
              <a:ext uri="{FF2B5EF4-FFF2-40B4-BE49-F238E27FC236}">
                <a16:creationId xmlns:a16="http://schemas.microsoft.com/office/drawing/2014/main" id="{A47C1A99-6E48-3A7D-A19C-C620B0F7D0D4}"/>
              </a:ext>
            </a:extLst>
          </p:cNvPr>
          <p:cNvSpPr/>
          <p:nvPr/>
        </p:nvSpPr>
        <p:spPr>
          <a:xfrm>
            <a:off x="277628" y="4305002"/>
            <a:ext cx="8576577" cy="342265"/>
          </a:xfrm>
          <a:custGeom>
            <a:avLst/>
            <a:gdLst/>
            <a:ahLst/>
            <a:cxnLst/>
            <a:rect l="l" t="t" r="r" b="b"/>
            <a:pathLst>
              <a:path w="11418570" h="342264">
                <a:moveTo>
                  <a:pt x="11352705" y="132345"/>
                </a:moveTo>
                <a:lnTo>
                  <a:pt x="11342484" y="132345"/>
                </a:lnTo>
                <a:lnTo>
                  <a:pt x="11342738" y="208545"/>
                </a:lnTo>
                <a:lnTo>
                  <a:pt x="11201629" y="208981"/>
                </a:lnTo>
                <a:lnTo>
                  <a:pt x="11094961" y="271664"/>
                </a:lnTo>
                <a:lnTo>
                  <a:pt x="11083696" y="281747"/>
                </a:lnTo>
                <a:lnTo>
                  <a:pt x="11077419" y="294890"/>
                </a:lnTo>
                <a:lnTo>
                  <a:pt x="11076548" y="309437"/>
                </a:lnTo>
                <a:lnTo>
                  <a:pt x="11081499" y="323734"/>
                </a:lnTo>
                <a:lnTo>
                  <a:pt x="11091528" y="335020"/>
                </a:lnTo>
                <a:lnTo>
                  <a:pt x="11104676" y="341340"/>
                </a:lnTo>
                <a:lnTo>
                  <a:pt x="11119254" y="342255"/>
                </a:lnTo>
                <a:lnTo>
                  <a:pt x="11133569" y="337323"/>
                </a:lnTo>
                <a:lnTo>
                  <a:pt x="11418049" y="170191"/>
                </a:lnTo>
                <a:lnTo>
                  <a:pt x="11352705" y="132345"/>
                </a:lnTo>
                <a:close/>
              </a:path>
              <a:path w="11418570" h="342264">
                <a:moveTo>
                  <a:pt x="11201513" y="132781"/>
                </a:moveTo>
                <a:lnTo>
                  <a:pt x="0" y="167397"/>
                </a:lnTo>
                <a:lnTo>
                  <a:pt x="228" y="243597"/>
                </a:lnTo>
                <a:lnTo>
                  <a:pt x="11201629" y="208981"/>
                </a:lnTo>
                <a:lnTo>
                  <a:pt x="11266903" y="170623"/>
                </a:lnTo>
                <a:lnTo>
                  <a:pt x="11201513" y="132781"/>
                </a:lnTo>
                <a:close/>
              </a:path>
              <a:path w="11418570" h="342264">
                <a:moveTo>
                  <a:pt x="11266903" y="170623"/>
                </a:moveTo>
                <a:lnTo>
                  <a:pt x="11201629" y="208981"/>
                </a:lnTo>
                <a:lnTo>
                  <a:pt x="11342738" y="208545"/>
                </a:lnTo>
                <a:lnTo>
                  <a:pt x="11342720" y="203338"/>
                </a:lnTo>
                <a:lnTo>
                  <a:pt x="11323434" y="203338"/>
                </a:lnTo>
                <a:lnTo>
                  <a:pt x="11266903" y="170623"/>
                </a:lnTo>
                <a:close/>
              </a:path>
              <a:path w="11418570" h="342264">
                <a:moveTo>
                  <a:pt x="11323180" y="137552"/>
                </a:moveTo>
                <a:lnTo>
                  <a:pt x="11266903" y="170623"/>
                </a:lnTo>
                <a:lnTo>
                  <a:pt x="11323434" y="203338"/>
                </a:lnTo>
                <a:lnTo>
                  <a:pt x="11323180" y="137552"/>
                </a:lnTo>
                <a:close/>
              </a:path>
              <a:path w="11418570" h="342264">
                <a:moveTo>
                  <a:pt x="11342501" y="137552"/>
                </a:moveTo>
                <a:lnTo>
                  <a:pt x="11323180" y="137552"/>
                </a:lnTo>
                <a:lnTo>
                  <a:pt x="11323434" y="203338"/>
                </a:lnTo>
                <a:lnTo>
                  <a:pt x="11342720" y="203338"/>
                </a:lnTo>
                <a:lnTo>
                  <a:pt x="11342501" y="137552"/>
                </a:lnTo>
                <a:close/>
              </a:path>
              <a:path w="11418570" h="342264">
                <a:moveTo>
                  <a:pt x="11342484" y="132345"/>
                </a:moveTo>
                <a:lnTo>
                  <a:pt x="11201513" y="132781"/>
                </a:lnTo>
                <a:lnTo>
                  <a:pt x="11266903" y="170623"/>
                </a:lnTo>
                <a:lnTo>
                  <a:pt x="11323180" y="137552"/>
                </a:lnTo>
                <a:lnTo>
                  <a:pt x="11342501" y="137552"/>
                </a:lnTo>
                <a:lnTo>
                  <a:pt x="11342484" y="132345"/>
                </a:lnTo>
                <a:close/>
              </a:path>
              <a:path w="11418570" h="342264">
                <a:moveTo>
                  <a:pt x="11118238" y="0"/>
                </a:moveTo>
                <a:lnTo>
                  <a:pt x="11103660" y="996"/>
                </a:lnTo>
                <a:lnTo>
                  <a:pt x="11090512" y="7373"/>
                </a:lnTo>
                <a:lnTo>
                  <a:pt x="11080483" y="18680"/>
                </a:lnTo>
                <a:lnTo>
                  <a:pt x="11075645" y="32996"/>
                </a:lnTo>
                <a:lnTo>
                  <a:pt x="11076641" y="47573"/>
                </a:lnTo>
                <a:lnTo>
                  <a:pt x="11083019" y="60721"/>
                </a:lnTo>
                <a:lnTo>
                  <a:pt x="11094326" y="70750"/>
                </a:lnTo>
                <a:lnTo>
                  <a:pt x="11201513" y="132781"/>
                </a:lnTo>
                <a:lnTo>
                  <a:pt x="11352705" y="132345"/>
                </a:lnTo>
                <a:lnTo>
                  <a:pt x="11132553" y="4837"/>
                </a:lnTo>
                <a:lnTo>
                  <a:pt x="11118238" y="0"/>
                </a:lnTo>
                <a:close/>
              </a:path>
            </a:pathLst>
          </a:custGeom>
          <a:solidFill>
            <a:srgbClr val="4471C4"/>
          </a:solidFill>
        </p:spPr>
        <p:txBody>
          <a:bodyPr wrap="square" lIns="0" tIns="0" rIns="0" bIns="0" rtlCol="0"/>
          <a:lstStyle/>
          <a:p>
            <a:endParaRPr/>
          </a:p>
        </p:txBody>
      </p:sp>
      <p:sp>
        <p:nvSpPr>
          <p:cNvPr id="13" name="object 6">
            <a:extLst>
              <a:ext uri="{FF2B5EF4-FFF2-40B4-BE49-F238E27FC236}">
                <a16:creationId xmlns:a16="http://schemas.microsoft.com/office/drawing/2014/main" id="{AD485741-D273-5AE2-564A-A5DFB8511333}"/>
              </a:ext>
            </a:extLst>
          </p:cNvPr>
          <p:cNvSpPr txBox="1"/>
          <p:nvPr/>
        </p:nvSpPr>
        <p:spPr>
          <a:xfrm>
            <a:off x="405829" y="4647267"/>
            <a:ext cx="1679575" cy="391795"/>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Rockwell" panose="02060603020205020403" pitchFamily="18" charset="0"/>
                <a:cs typeface="微软雅黑"/>
              </a:rPr>
              <a:t>Up-Stream</a:t>
            </a:r>
            <a:endParaRPr sz="2400" dirty="0">
              <a:latin typeface="Rockwell" panose="02060603020205020403" pitchFamily="18" charset="0"/>
              <a:cs typeface="微软雅黑"/>
            </a:endParaRPr>
          </a:p>
        </p:txBody>
      </p:sp>
      <p:sp>
        <p:nvSpPr>
          <p:cNvPr id="14" name="object 7">
            <a:extLst>
              <a:ext uri="{FF2B5EF4-FFF2-40B4-BE49-F238E27FC236}">
                <a16:creationId xmlns:a16="http://schemas.microsoft.com/office/drawing/2014/main" id="{D9872A5E-1B53-38E7-BC84-62917AEE41F1}"/>
              </a:ext>
            </a:extLst>
          </p:cNvPr>
          <p:cNvSpPr txBox="1"/>
          <p:nvPr/>
        </p:nvSpPr>
        <p:spPr>
          <a:xfrm>
            <a:off x="6662107" y="4645420"/>
            <a:ext cx="2137410" cy="391795"/>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Rockwell" panose="02060603020205020403" pitchFamily="18" charset="0"/>
                <a:cs typeface="微软雅黑"/>
              </a:rPr>
              <a:t>Down-Stream</a:t>
            </a:r>
            <a:endParaRPr sz="2400" dirty="0">
              <a:latin typeface="Rockwell" panose="02060603020205020403" pitchFamily="18" charset="0"/>
              <a:cs typeface="微软雅黑"/>
            </a:endParaRPr>
          </a:p>
        </p:txBody>
      </p:sp>
      <p:sp>
        <p:nvSpPr>
          <p:cNvPr id="47" name="object 40">
            <a:extLst>
              <a:ext uri="{FF2B5EF4-FFF2-40B4-BE49-F238E27FC236}">
                <a16:creationId xmlns:a16="http://schemas.microsoft.com/office/drawing/2014/main" id="{1B2B99FA-A3D2-E5CD-8DC2-7FD1AD51BA2F}"/>
              </a:ext>
            </a:extLst>
          </p:cNvPr>
          <p:cNvSpPr txBox="1"/>
          <p:nvPr/>
        </p:nvSpPr>
        <p:spPr>
          <a:xfrm>
            <a:off x="-257608" y="1924070"/>
            <a:ext cx="3424554" cy="628377"/>
          </a:xfrm>
          <a:prstGeom prst="rect">
            <a:avLst/>
          </a:prstGeom>
        </p:spPr>
        <p:txBody>
          <a:bodyPr vert="horz" wrap="square" lIns="0" tIns="12700" rIns="0" bIns="0" rtlCol="0">
            <a:spAutoFit/>
          </a:bodyPr>
          <a:lstStyle/>
          <a:p>
            <a:pPr marL="635" algn="ctr">
              <a:lnSpc>
                <a:spcPct val="100000"/>
              </a:lnSpc>
              <a:spcBef>
                <a:spcPts val="100"/>
              </a:spcBef>
            </a:pPr>
            <a:r>
              <a:rPr lang="en" sz="2000" spc="-10" dirty="0">
                <a:latin typeface="Rockwell" panose="02060603020205020403" pitchFamily="18" charset="0"/>
                <a:cs typeface="微软雅黑"/>
              </a:rPr>
              <a:t>Big</a:t>
            </a:r>
            <a:r>
              <a:rPr lang="zh-CN" altLang="en-US" sz="2000" spc="-35" dirty="0">
                <a:latin typeface="Rockwell" panose="02060603020205020403" pitchFamily="18" charset="0"/>
                <a:cs typeface="微软雅黑"/>
              </a:rPr>
              <a:t> </a:t>
            </a:r>
            <a:r>
              <a:rPr lang="en" sz="2000" dirty="0">
                <a:latin typeface="Rockwell" panose="02060603020205020403" pitchFamily="18" charset="0"/>
                <a:cs typeface="微软雅黑"/>
              </a:rPr>
              <a:t>Data</a:t>
            </a:r>
            <a:endParaRPr sz="2000" dirty="0">
              <a:latin typeface="Rockwell" panose="02060603020205020403" pitchFamily="18" charset="0"/>
              <a:cs typeface="微软雅黑"/>
            </a:endParaRPr>
          </a:p>
          <a:p>
            <a:pPr algn="ctr">
              <a:lnSpc>
                <a:spcPct val="100000"/>
              </a:lnSpc>
              <a:spcBef>
                <a:spcPts val="5"/>
              </a:spcBef>
            </a:pPr>
            <a:r>
              <a:rPr sz="2000" spc="-5" dirty="0">
                <a:latin typeface="Rockwell" panose="02060603020205020403" pitchFamily="18" charset="0"/>
                <a:cs typeface="微软雅黑"/>
              </a:rPr>
              <a:t>(MLM/LM</a:t>
            </a:r>
            <a:r>
              <a:rPr sz="2000" spc="-15" dirty="0">
                <a:latin typeface="Rockwell" panose="02060603020205020403" pitchFamily="18" charset="0"/>
                <a:cs typeface="微软雅黑"/>
              </a:rPr>
              <a:t> </a:t>
            </a:r>
            <a:r>
              <a:rPr sz="2000" spc="-25" dirty="0">
                <a:solidFill>
                  <a:srgbClr val="FF0000"/>
                </a:solidFill>
                <a:latin typeface="Rockwell" panose="02060603020205020403" pitchFamily="18" charset="0"/>
                <a:cs typeface="微软雅黑"/>
              </a:rPr>
              <a:t>Pre-Training</a:t>
            </a:r>
            <a:r>
              <a:rPr sz="2000" spc="-25" dirty="0">
                <a:latin typeface="Rockwell" panose="02060603020205020403" pitchFamily="18" charset="0"/>
                <a:cs typeface="微软雅黑"/>
              </a:rPr>
              <a:t>)</a:t>
            </a:r>
            <a:endParaRPr sz="2000" dirty="0">
              <a:latin typeface="Rockwell" panose="02060603020205020403" pitchFamily="18" charset="0"/>
              <a:cs typeface="微软雅黑"/>
            </a:endParaRPr>
          </a:p>
        </p:txBody>
      </p:sp>
      <p:sp>
        <p:nvSpPr>
          <p:cNvPr id="81" name="object 74">
            <a:extLst>
              <a:ext uri="{FF2B5EF4-FFF2-40B4-BE49-F238E27FC236}">
                <a16:creationId xmlns:a16="http://schemas.microsoft.com/office/drawing/2014/main" id="{CE5FABB1-6A88-ADBB-B623-4CE166AA8571}"/>
              </a:ext>
            </a:extLst>
          </p:cNvPr>
          <p:cNvSpPr txBox="1"/>
          <p:nvPr/>
        </p:nvSpPr>
        <p:spPr>
          <a:xfrm>
            <a:off x="6038597" y="1859202"/>
            <a:ext cx="3248025" cy="628377"/>
          </a:xfrm>
          <a:prstGeom prst="rect">
            <a:avLst/>
          </a:prstGeom>
        </p:spPr>
        <p:txBody>
          <a:bodyPr vert="horz" wrap="square" lIns="0" tIns="12700" rIns="0" bIns="0" rtlCol="0">
            <a:spAutoFit/>
          </a:bodyPr>
          <a:lstStyle/>
          <a:p>
            <a:pPr algn="ctr">
              <a:lnSpc>
                <a:spcPct val="100000"/>
              </a:lnSpc>
              <a:spcBef>
                <a:spcPts val="100"/>
              </a:spcBef>
            </a:pPr>
            <a:r>
              <a:rPr sz="2000" spc="-5" dirty="0">
                <a:latin typeface="Rockwell" panose="02060603020205020403" pitchFamily="18" charset="0"/>
                <a:cs typeface="微软雅黑"/>
              </a:rPr>
              <a:t>Small</a:t>
            </a:r>
            <a:r>
              <a:rPr sz="2000" spc="-40" dirty="0">
                <a:latin typeface="Rockwell" panose="02060603020205020403" pitchFamily="18" charset="0"/>
                <a:cs typeface="微软雅黑"/>
              </a:rPr>
              <a:t> </a:t>
            </a:r>
            <a:r>
              <a:rPr sz="2000" dirty="0">
                <a:latin typeface="Rockwell" panose="02060603020205020403" pitchFamily="18" charset="0"/>
                <a:cs typeface="微软雅黑"/>
              </a:rPr>
              <a:t>Data</a:t>
            </a:r>
          </a:p>
          <a:p>
            <a:pPr algn="ctr">
              <a:lnSpc>
                <a:spcPct val="100000"/>
              </a:lnSpc>
              <a:spcBef>
                <a:spcPts val="5"/>
              </a:spcBef>
            </a:pPr>
            <a:r>
              <a:rPr sz="2000" spc="-35" dirty="0">
                <a:latin typeface="Rockwell" panose="02060603020205020403" pitchFamily="18" charset="0"/>
                <a:cs typeface="微软雅黑"/>
              </a:rPr>
              <a:t>(Task-Specific</a:t>
            </a:r>
            <a:r>
              <a:rPr sz="2000" spc="-55" dirty="0">
                <a:latin typeface="Rockwell" panose="02060603020205020403" pitchFamily="18" charset="0"/>
                <a:cs typeface="微软雅黑"/>
              </a:rPr>
              <a:t> </a:t>
            </a:r>
            <a:r>
              <a:rPr sz="2000" spc="-10" dirty="0">
                <a:solidFill>
                  <a:srgbClr val="FF0000"/>
                </a:solidFill>
                <a:latin typeface="Rockwell" panose="02060603020205020403" pitchFamily="18" charset="0"/>
                <a:cs typeface="微软雅黑"/>
              </a:rPr>
              <a:t>Prompt</a:t>
            </a:r>
            <a:r>
              <a:rPr sz="2000" spc="-10" dirty="0">
                <a:latin typeface="Rockwell" panose="02060603020205020403" pitchFamily="18" charset="0"/>
                <a:cs typeface="微软雅黑"/>
              </a:rPr>
              <a:t>)</a:t>
            </a:r>
            <a:endParaRPr sz="2000" dirty="0">
              <a:latin typeface="Rockwell" panose="02060603020205020403" pitchFamily="18" charset="0"/>
              <a:cs typeface="微软雅黑"/>
            </a:endParaRPr>
          </a:p>
        </p:txBody>
      </p:sp>
      <p:sp>
        <p:nvSpPr>
          <p:cNvPr id="82" name="object 75">
            <a:extLst>
              <a:ext uri="{FF2B5EF4-FFF2-40B4-BE49-F238E27FC236}">
                <a16:creationId xmlns:a16="http://schemas.microsoft.com/office/drawing/2014/main" id="{1E18BC3B-30C3-8A9C-ECA7-AEA939D8CCF0}"/>
              </a:ext>
            </a:extLst>
          </p:cNvPr>
          <p:cNvSpPr/>
          <p:nvPr/>
        </p:nvSpPr>
        <p:spPr>
          <a:xfrm>
            <a:off x="2883495" y="3475348"/>
            <a:ext cx="3748596" cy="278854"/>
          </a:xfrm>
          <a:custGeom>
            <a:avLst/>
            <a:gdLst/>
            <a:ahLst/>
            <a:cxnLst/>
            <a:rect l="l" t="t" r="r" b="b"/>
            <a:pathLst>
              <a:path w="4368165" h="257175">
                <a:moveTo>
                  <a:pt x="4205111" y="157072"/>
                </a:moveTo>
                <a:lnTo>
                  <a:pt x="4124960" y="203704"/>
                </a:lnTo>
                <a:lnTo>
                  <a:pt x="4116494" y="211206"/>
                </a:lnTo>
                <a:lnTo>
                  <a:pt x="4111720" y="221055"/>
                </a:lnTo>
                <a:lnTo>
                  <a:pt x="4110993" y="231975"/>
                </a:lnTo>
                <a:lnTo>
                  <a:pt x="4114673" y="242693"/>
                </a:lnTo>
                <a:lnTo>
                  <a:pt x="4122177" y="251213"/>
                </a:lnTo>
                <a:lnTo>
                  <a:pt x="4132040" y="255996"/>
                </a:lnTo>
                <a:lnTo>
                  <a:pt x="4142997" y="256730"/>
                </a:lnTo>
                <a:lnTo>
                  <a:pt x="4153789" y="253107"/>
                </a:lnTo>
                <a:lnTo>
                  <a:pt x="4318554" y="157222"/>
                </a:lnTo>
                <a:lnTo>
                  <a:pt x="4205111" y="157072"/>
                </a:lnTo>
                <a:close/>
              </a:path>
              <a:path w="4368165" h="257175">
                <a:moveTo>
                  <a:pt x="4254191" y="128518"/>
                </a:moveTo>
                <a:lnTo>
                  <a:pt x="4205111" y="157072"/>
                </a:lnTo>
                <a:lnTo>
                  <a:pt x="4310888" y="157222"/>
                </a:lnTo>
                <a:lnTo>
                  <a:pt x="4310896" y="153285"/>
                </a:lnTo>
                <a:lnTo>
                  <a:pt x="4296537" y="153285"/>
                </a:lnTo>
                <a:lnTo>
                  <a:pt x="4254191" y="128518"/>
                </a:lnTo>
                <a:close/>
              </a:path>
              <a:path w="4368165" h="257175">
                <a:moveTo>
                  <a:pt x="4143323" y="0"/>
                </a:moveTo>
                <a:lnTo>
                  <a:pt x="4132389" y="726"/>
                </a:lnTo>
                <a:lnTo>
                  <a:pt x="4122503" y="5500"/>
                </a:lnTo>
                <a:lnTo>
                  <a:pt x="4114927" y="13966"/>
                </a:lnTo>
                <a:lnTo>
                  <a:pt x="4111301" y="24685"/>
                </a:lnTo>
                <a:lnTo>
                  <a:pt x="4112021" y="35619"/>
                </a:lnTo>
                <a:lnTo>
                  <a:pt x="4116766" y="45505"/>
                </a:lnTo>
                <a:lnTo>
                  <a:pt x="4125214" y="53082"/>
                </a:lnTo>
                <a:lnTo>
                  <a:pt x="4205299" y="99922"/>
                </a:lnTo>
                <a:lnTo>
                  <a:pt x="4311015" y="100072"/>
                </a:lnTo>
                <a:lnTo>
                  <a:pt x="4310888" y="157222"/>
                </a:lnTo>
                <a:lnTo>
                  <a:pt x="4318554" y="157222"/>
                </a:lnTo>
                <a:lnTo>
                  <a:pt x="4367657" y="128647"/>
                </a:lnTo>
                <a:lnTo>
                  <a:pt x="4154043" y="3679"/>
                </a:lnTo>
                <a:lnTo>
                  <a:pt x="4143323" y="0"/>
                </a:lnTo>
                <a:close/>
              </a:path>
              <a:path w="4368165" h="257175">
                <a:moveTo>
                  <a:pt x="0" y="93976"/>
                </a:moveTo>
                <a:lnTo>
                  <a:pt x="0" y="151126"/>
                </a:lnTo>
                <a:lnTo>
                  <a:pt x="4205111" y="157072"/>
                </a:lnTo>
                <a:lnTo>
                  <a:pt x="4254191" y="128518"/>
                </a:lnTo>
                <a:lnTo>
                  <a:pt x="4205299" y="99922"/>
                </a:lnTo>
                <a:lnTo>
                  <a:pt x="0" y="93976"/>
                </a:lnTo>
                <a:close/>
              </a:path>
              <a:path w="4368165" h="257175">
                <a:moveTo>
                  <a:pt x="4296537" y="103882"/>
                </a:moveTo>
                <a:lnTo>
                  <a:pt x="4254191" y="128518"/>
                </a:lnTo>
                <a:lnTo>
                  <a:pt x="4296537" y="153285"/>
                </a:lnTo>
                <a:lnTo>
                  <a:pt x="4296537" y="103882"/>
                </a:lnTo>
                <a:close/>
              </a:path>
              <a:path w="4368165" h="257175">
                <a:moveTo>
                  <a:pt x="4311006" y="103882"/>
                </a:moveTo>
                <a:lnTo>
                  <a:pt x="4296537" y="103882"/>
                </a:lnTo>
                <a:lnTo>
                  <a:pt x="4296537" y="153285"/>
                </a:lnTo>
                <a:lnTo>
                  <a:pt x="4310896" y="153285"/>
                </a:lnTo>
                <a:lnTo>
                  <a:pt x="4311006" y="103882"/>
                </a:lnTo>
                <a:close/>
              </a:path>
              <a:path w="4368165" h="257175">
                <a:moveTo>
                  <a:pt x="4205299" y="99922"/>
                </a:moveTo>
                <a:lnTo>
                  <a:pt x="4254191" y="128518"/>
                </a:lnTo>
                <a:lnTo>
                  <a:pt x="4296537" y="103882"/>
                </a:lnTo>
                <a:lnTo>
                  <a:pt x="4311006" y="103882"/>
                </a:lnTo>
                <a:lnTo>
                  <a:pt x="4311015" y="100072"/>
                </a:lnTo>
                <a:lnTo>
                  <a:pt x="4205299" y="99922"/>
                </a:lnTo>
                <a:close/>
              </a:path>
            </a:pathLst>
          </a:custGeom>
          <a:solidFill>
            <a:srgbClr val="000000"/>
          </a:solidFill>
        </p:spPr>
        <p:txBody>
          <a:bodyPr wrap="square" lIns="0" tIns="0" rIns="0" bIns="0" rtlCol="0"/>
          <a:lstStyle/>
          <a:p>
            <a:endParaRPr/>
          </a:p>
        </p:txBody>
      </p:sp>
      <p:sp>
        <p:nvSpPr>
          <p:cNvPr id="83" name="object 76">
            <a:extLst>
              <a:ext uri="{FF2B5EF4-FFF2-40B4-BE49-F238E27FC236}">
                <a16:creationId xmlns:a16="http://schemas.microsoft.com/office/drawing/2014/main" id="{A780E3C5-6C45-401A-5494-74DA6988BFE0}"/>
              </a:ext>
            </a:extLst>
          </p:cNvPr>
          <p:cNvSpPr txBox="1"/>
          <p:nvPr/>
        </p:nvSpPr>
        <p:spPr>
          <a:xfrm>
            <a:off x="3692791" y="3189922"/>
            <a:ext cx="1746250" cy="331470"/>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Rockwell" panose="02060603020205020403" pitchFamily="18" charset="0"/>
                <a:cs typeface="微软雅黑"/>
              </a:rPr>
              <a:t>Inference</a:t>
            </a:r>
            <a:r>
              <a:rPr sz="2000" b="1" spc="-55" dirty="0">
                <a:latin typeface="Rockwell" panose="02060603020205020403" pitchFamily="18" charset="0"/>
                <a:cs typeface="微软雅黑"/>
              </a:rPr>
              <a:t> </a:t>
            </a:r>
            <a:r>
              <a:rPr sz="2000" b="1" dirty="0">
                <a:latin typeface="Rockwell" panose="02060603020205020403" pitchFamily="18" charset="0"/>
                <a:cs typeface="微软雅黑"/>
              </a:rPr>
              <a:t>API</a:t>
            </a:r>
            <a:endParaRPr sz="2000" dirty="0">
              <a:latin typeface="Rockwell" panose="02060603020205020403" pitchFamily="18" charset="0"/>
              <a:cs typeface="微软雅黑"/>
            </a:endParaRPr>
          </a:p>
        </p:txBody>
      </p:sp>
      <p:pic>
        <p:nvPicPr>
          <p:cNvPr id="84" name="object 77">
            <a:extLst>
              <a:ext uri="{FF2B5EF4-FFF2-40B4-BE49-F238E27FC236}">
                <a16:creationId xmlns:a16="http://schemas.microsoft.com/office/drawing/2014/main" id="{EA31F99F-6E18-56B1-5CF9-D08EEAE1EE28}"/>
              </a:ext>
            </a:extLst>
          </p:cNvPr>
          <p:cNvPicPr/>
          <p:nvPr/>
        </p:nvPicPr>
        <p:blipFill>
          <a:blip r:embed="rId5" cstate="print"/>
          <a:stretch>
            <a:fillRect/>
          </a:stretch>
        </p:blipFill>
        <p:spPr>
          <a:xfrm>
            <a:off x="6645612" y="5107503"/>
            <a:ext cx="755903" cy="755904"/>
          </a:xfrm>
          <a:prstGeom prst="rect">
            <a:avLst/>
          </a:prstGeom>
        </p:spPr>
      </p:pic>
      <p:pic>
        <p:nvPicPr>
          <p:cNvPr id="85" name="object 78">
            <a:extLst>
              <a:ext uri="{FF2B5EF4-FFF2-40B4-BE49-F238E27FC236}">
                <a16:creationId xmlns:a16="http://schemas.microsoft.com/office/drawing/2014/main" id="{32B254EF-1457-DE39-04D0-CD24E799EB89}"/>
              </a:ext>
            </a:extLst>
          </p:cNvPr>
          <p:cNvPicPr/>
          <p:nvPr/>
        </p:nvPicPr>
        <p:blipFill>
          <a:blip r:embed="rId6" cstate="print"/>
          <a:stretch>
            <a:fillRect/>
          </a:stretch>
        </p:blipFill>
        <p:spPr>
          <a:xfrm>
            <a:off x="8179611" y="5174202"/>
            <a:ext cx="553608" cy="665005"/>
          </a:xfrm>
          <a:prstGeom prst="rect">
            <a:avLst/>
          </a:prstGeom>
        </p:spPr>
      </p:pic>
      <p:sp>
        <p:nvSpPr>
          <p:cNvPr id="87" name="文本框 86">
            <a:extLst>
              <a:ext uri="{FF2B5EF4-FFF2-40B4-BE49-F238E27FC236}">
                <a16:creationId xmlns:a16="http://schemas.microsoft.com/office/drawing/2014/main" id="{1C862DE3-B0BB-B4DB-1F6E-F53C9DA12096}"/>
              </a:ext>
            </a:extLst>
          </p:cNvPr>
          <p:cNvSpPr txBox="1"/>
          <p:nvPr/>
        </p:nvSpPr>
        <p:spPr>
          <a:xfrm>
            <a:off x="5726748" y="3786710"/>
            <a:ext cx="1341120" cy="369332"/>
          </a:xfrm>
          <a:prstGeom prst="rect">
            <a:avLst/>
          </a:prstGeom>
          <a:noFill/>
        </p:spPr>
        <p:txBody>
          <a:bodyPr wrap="square">
            <a:spAutoFit/>
          </a:bodyPr>
          <a:lstStyle/>
          <a:p>
            <a:pPr marL="12700">
              <a:lnSpc>
                <a:spcPct val="100000"/>
              </a:lnSpc>
              <a:spcBef>
                <a:spcPts val="100"/>
              </a:spcBef>
            </a:pPr>
            <a:r>
              <a:rPr lang="en" altLang="zh-CN" sz="1800" b="1" spc="-15" dirty="0">
                <a:latin typeface="Rockwell" panose="02060603020205020403" pitchFamily="18" charset="0"/>
                <a:cs typeface="微软雅黑"/>
              </a:rPr>
              <a:t>Black Box</a:t>
            </a:r>
            <a:endParaRPr lang="en" altLang="zh-CN" sz="1800" dirty="0">
              <a:latin typeface="Rockwell" panose="02060603020205020403" pitchFamily="18" charset="0"/>
              <a:cs typeface="微软雅黑"/>
            </a:endParaRPr>
          </a:p>
        </p:txBody>
      </p:sp>
      <p:sp>
        <p:nvSpPr>
          <p:cNvPr id="3" name="iconfont-11773-5618788">
            <a:extLst>
              <a:ext uri="{FF2B5EF4-FFF2-40B4-BE49-F238E27FC236}">
                <a16:creationId xmlns:a16="http://schemas.microsoft.com/office/drawing/2014/main" id="{38861C7B-3FDC-4F90-94DB-444DA616A47D}"/>
              </a:ext>
            </a:extLst>
          </p:cNvPr>
          <p:cNvSpPr>
            <a:spLocks noChangeAspect="1"/>
          </p:cNvSpPr>
          <p:nvPr/>
        </p:nvSpPr>
        <p:spPr>
          <a:xfrm>
            <a:off x="359740" y="2761880"/>
            <a:ext cx="2113003" cy="1371989"/>
          </a:xfrm>
          <a:custGeom>
            <a:avLst/>
            <a:gdLst>
              <a:gd name="T0" fmla="*/ 7914 w 9481"/>
              <a:gd name="T1" fmla="*/ 2130 h 6155"/>
              <a:gd name="T2" fmla="*/ 5384 w 9481"/>
              <a:gd name="T3" fmla="*/ 0 h 6155"/>
              <a:gd name="T4" fmla="*/ 3164 w 9481"/>
              <a:gd name="T5" fmla="*/ 1237 h 6155"/>
              <a:gd name="T6" fmla="*/ 2437 w 9481"/>
              <a:gd name="T7" fmla="*/ 1047 h 6155"/>
              <a:gd name="T8" fmla="*/ 975 w 9481"/>
              <a:gd name="T9" fmla="*/ 2430 h 6155"/>
              <a:gd name="T10" fmla="*/ 0 w 9481"/>
              <a:gd name="T11" fmla="*/ 4132 h 6155"/>
              <a:gd name="T12" fmla="*/ 2113 w 9481"/>
              <a:gd name="T13" fmla="*/ 6155 h 6155"/>
              <a:gd name="T14" fmla="*/ 7334 w 9481"/>
              <a:gd name="T15" fmla="*/ 6155 h 6155"/>
              <a:gd name="T16" fmla="*/ 9481 w 9481"/>
              <a:gd name="T17" fmla="*/ 4099 h 6155"/>
              <a:gd name="T18" fmla="*/ 7914 w 9481"/>
              <a:gd name="T19" fmla="*/ 2130 h 6155"/>
              <a:gd name="T20" fmla="*/ 7334 w 9481"/>
              <a:gd name="T21" fmla="*/ 5602 h 6155"/>
              <a:gd name="T22" fmla="*/ 2113 w 9481"/>
              <a:gd name="T23" fmla="*/ 5602 h 6155"/>
              <a:gd name="T24" fmla="*/ 551 w 9481"/>
              <a:gd name="T25" fmla="*/ 4132 h 6155"/>
              <a:gd name="T26" fmla="*/ 1383 w 9481"/>
              <a:gd name="T27" fmla="*/ 2829 h 6155"/>
              <a:gd name="T28" fmla="*/ 1395 w 9481"/>
              <a:gd name="T29" fmla="*/ 2818 h 6155"/>
              <a:gd name="T30" fmla="*/ 1440 w 9481"/>
              <a:gd name="T31" fmla="*/ 2784 h 6155"/>
              <a:gd name="T32" fmla="*/ 1476 w 9481"/>
              <a:gd name="T33" fmla="*/ 2747 h 6155"/>
              <a:gd name="T34" fmla="*/ 1500 w 9481"/>
              <a:gd name="T35" fmla="*/ 2704 h 6155"/>
              <a:gd name="T36" fmla="*/ 1522 w 9481"/>
              <a:gd name="T37" fmla="*/ 2654 h 6155"/>
              <a:gd name="T38" fmla="*/ 1529 w 9481"/>
              <a:gd name="T39" fmla="*/ 2606 h 6155"/>
              <a:gd name="T40" fmla="*/ 1531 w 9481"/>
              <a:gd name="T41" fmla="*/ 2547 h 6155"/>
              <a:gd name="T42" fmla="*/ 1531 w 9481"/>
              <a:gd name="T43" fmla="*/ 2532 h 6155"/>
              <a:gd name="T44" fmla="*/ 1524 w 9481"/>
              <a:gd name="T45" fmla="*/ 2447 h 6155"/>
              <a:gd name="T46" fmla="*/ 2435 w 9481"/>
              <a:gd name="T47" fmla="*/ 1596 h 6155"/>
              <a:gd name="T48" fmla="*/ 3079 w 9481"/>
              <a:gd name="T49" fmla="*/ 1843 h 6155"/>
              <a:gd name="T50" fmla="*/ 3121 w 9481"/>
              <a:gd name="T51" fmla="*/ 1867 h 6155"/>
              <a:gd name="T52" fmla="*/ 3160 w 9481"/>
              <a:gd name="T53" fmla="*/ 1895 h 6155"/>
              <a:gd name="T54" fmla="*/ 3167 w 9481"/>
              <a:gd name="T55" fmla="*/ 1897 h 6155"/>
              <a:gd name="T56" fmla="*/ 3235 w 9481"/>
              <a:gd name="T57" fmla="*/ 1910 h 6155"/>
              <a:gd name="T58" fmla="*/ 3273 w 9481"/>
              <a:gd name="T59" fmla="*/ 1915 h 6155"/>
              <a:gd name="T60" fmla="*/ 3331 w 9481"/>
              <a:gd name="T61" fmla="*/ 1903 h 6155"/>
              <a:gd name="T62" fmla="*/ 3376 w 9481"/>
              <a:gd name="T63" fmla="*/ 1893 h 6155"/>
              <a:gd name="T64" fmla="*/ 3414 w 9481"/>
              <a:gd name="T65" fmla="*/ 1867 h 6155"/>
              <a:gd name="T66" fmla="*/ 3464 w 9481"/>
              <a:gd name="T67" fmla="*/ 1831 h 6155"/>
              <a:gd name="T68" fmla="*/ 3469 w 9481"/>
              <a:gd name="T69" fmla="*/ 1827 h 6155"/>
              <a:gd name="T70" fmla="*/ 3494 w 9481"/>
              <a:gd name="T71" fmla="*/ 1786 h 6155"/>
              <a:gd name="T72" fmla="*/ 3521 w 9481"/>
              <a:gd name="T73" fmla="*/ 1746 h 6155"/>
              <a:gd name="T74" fmla="*/ 5382 w 9481"/>
              <a:gd name="T75" fmla="*/ 550 h 6155"/>
              <a:gd name="T76" fmla="*/ 7381 w 9481"/>
              <a:gd name="T77" fmla="*/ 2359 h 6155"/>
              <a:gd name="T78" fmla="*/ 7387 w 9481"/>
              <a:gd name="T79" fmla="*/ 2385 h 6155"/>
              <a:gd name="T80" fmla="*/ 7400 w 9481"/>
              <a:gd name="T81" fmla="*/ 2437 h 6155"/>
              <a:gd name="T82" fmla="*/ 7422 w 9481"/>
              <a:gd name="T83" fmla="*/ 2485 h 6155"/>
              <a:gd name="T84" fmla="*/ 7451 w 9481"/>
              <a:gd name="T85" fmla="*/ 2525 h 6155"/>
              <a:gd name="T86" fmla="*/ 7491 w 9481"/>
              <a:gd name="T87" fmla="*/ 2563 h 6155"/>
              <a:gd name="T88" fmla="*/ 7531 w 9481"/>
              <a:gd name="T89" fmla="*/ 2589 h 6155"/>
              <a:gd name="T90" fmla="*/ 7584 w 9481"/>
              <a:gd name="T91" fmla="*/ 2609 h 6155"/>
              <a:gd name="T92" fmla="*/ 7612 w 9481"/>
              <a:gd name="T93" fmla="*/ 2620 h 6155"/>
              <a:gd name="T94" fmla="*/ 8927 w 9481"/>
              <a:gd name="T95" fmla="*/ 4099 h 6155"/>
              <a:gd name="T96" fmla="*/ 7334 w 9481"/>
              <a:gd name="T97" fmla="*/ 5602 h 6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81" h="6155">
                <a:moveTo>
                  <a:pt x="7914" y="2130"/>
                </a:moveTo>
                <a:cubicBezTo>
                  <a:pt x="7755" y="920"/>
                  <a:pt x="6683" y="0"/>
                  <a:pt x="5384" y="0"/>
                </a:cubicBezTo>
                <a:cubicBezTo>
                  <a:pt x="4446" y="0"/>
                  <a:pt x="3609" y="476"/>
                  <a:pt x="3164" y="1237"/>
                </a:cubicBezTo>
                <a:cubicBezTo>
                  <a:pt x="2943" y="1116"/>
                  <a:pt x="2696" y="1047"/>
                  <a:pt x="2437" y="1047"/>
                </a:cubicBezTo>
                <a:cubicBezTo>
                  <a:pt x="1636" y="1047"/>
                  <a:pt x="986" y="1665"/>
                  <a:pt x="975" y="2430"/>
                </a:cubicBezTo>
                <a:cubicBezTo>
                  <a:pt x="371" y="2799"/>
                  <a:pt x="0" y="3434"/>
                  <a:pt x="0" y="4132"/>
                </a:cubicBezTo>
                <a:cubicBezTo>
                  <a:pt x="0" y="5247"/>
                  <a:pt x="948" y="6155"/>
                  <a:pt x="2113" y="6155"/>
                </a:cubicBezTo>
                <a:lnTo>
                  <a:pt x="7334" y="6155"/>
                </a:lnTo>
                <a:cubicBezTo>
                  <a:pt x="8518" y="6155"/>
                  <a:pt x="9481" y="5233"/>
                  <a:pt x="9481" y="4099"/>
                </a:cubicBezTo>
                <a:cubicBezTo>
                  <a:pt x="9481" y="3167"/>
                  <a:pt x="8832" y="2373"/>
                  <a:pt x="7914" y="2130"/>
                </a:cubicBezTo>
                <a:close/>
                <a:moveTo>
                  <a:pt x="7334" y="5602"/>
                </a:moveTo>
                <a:lnTo>
                  <a:pt x="2113" y="5602"/>
                </a:lnTo>
                <a:cubicBezTo>
                  <a:pt x="1251" y="5602"/>
                  <a:pt x="551" y="4943"/>
                  <a:pt x="551" y="4132"/>
                </a:cubicBezTo>
                <a:cubicBezTo>
                  <a:pt x="551" y="3583"/>
                  <a:pt x="870" y="3084"/>
                  <a:pt x="1383" y="2829"/>
                </a:cubicBezTo>
                <a:cubicBezTo>
                  <a:pt x="1388" y="2827"/>
                  <a:pt x="1389" y="2822"/>
                  <a:pt x="1395" y="2818"/>
                </a:cubicBezTo>
                <a:cubicBezTo>
                  <a:pt x="1412" y="2808"/>
                  <a:pt x="1426" y="2796"/>
                  <a:pt x="1440" y="2784"/>
                </a:cubicBezTo>
                <a:cubicBezTo>
                  <a:pt x="1453" y="2772"/>
                  <a:pt x="1465" y="2761"/>
                  <a:pt x="1476" y="2747"/>
                </a:cubicBezTo>
                <a:cubicBezTo>
                  <a:pt x="1486" y="2734"/>
                  <a:pt x="1493" y="2718"/>
                  <a:pt x="1500" y="2704"/>
                </a:cubicBezTo>
                <a:cubicBezTo>
                  <a:pt x="1509" y="2689"/>
                  <a:pt x="1517" y="2673"/>
                  <a:pt x="1522" y="2654"/>
                </a:cubicBezTo>
                <a:cubicBezTo>
                  <a:pt x="1528" y="2639"/>
                  <a:pt x="1528" y="2623"/>
                  <a:pt x="1529" y="2606"/>
                </a:cubicBezTo>
                <a:cubicBezTo>
                  <a:pt x="1531" y="2587"/>
                  <a:pt x="1533" y="2568"/>
                  <a:pt x="1531" y="2547"/>
                </a:cubicBezTo>
                <a:cubicBezTo>
                  <a:pt x="1531" y="2542"/>
                  <a:pt x="1533" y="2537"/>
                  <a:pt x="1531" y="2532"/>
                </a:cubicBezTo>
                <a:cubicBezTo>
                  <a:pt x="1526" y="2504"/>
                  <a:pt x="1524" y="2476"/>
                  <a:pt x="1524" y="2447"/>
                </a:cubicBezTo>
                <a:cubicBezTo>
                  <a:pt x="1524" y="1978"/>
                  <a:pt x="1933" y="1596"/>
                  <a:pt x="2435" y="1596"/>
                </a:cubicBezTo>
                <a:cubicBezTo>
                  <a:pt x="2677" y="1596"/>
                  <a:pt x="2907" y="1684"/>
                  <a:pt x="3079" y="1843"/>
                </a:cubicBezTo>
                <a:cubicBezTo>
                  <a:pt x="3091" y="1855"/>
                  <a:pt x="3107" y="1859"/>
                  <a:pt x="3121" y="1867"/>
                </a:cubicBezTo>
                <a:cubicBezTo>
                  <a:pt x="3134" y="1876"/>
                  <a:pt x="3145" y="1888"/>
                  <a:pt x="3160" y="1895"/>
                </a:cubicBezTo>
                <a:cubicBezTo>
                  <a:pt x="3162" y="1895"/>
                  <a:pt x="3166" y="1895"/>
                  <a:pt x="3167" y="1897"/>
                </a:cubicBezTo>
                <a:cubicBezTo>
                  <a:pt x="3190" y="1905"/>
                  <a:pt x="3212" y="1907"/>
                  <a:pt x="3235" y="1910"/>
                </a:cubicBezTo>
                <a:cubicBezTo>
                  <a:pt x="3247" y="1912"/>
                  <a:pt x="3259" y="1915"/>
                  <a:pt x="3273" y="1915"/>
                </a:cubicBezTo>
                <a:cubicBezTo>
                  <a:pt x="3293" y="1915"/>
                  <a:pt x="3312" y="1909"/>
                  <a:pt x="3331" y="1903"/>
                </a:cubicBezTo>
                <a:cubicBezTo>
                  <a:pt x="3347" y="1900"/>
                  <a:pt x="3362" y="1898"/>
                  <a:pt x="3376" y="1893"/>
                </a:cubicBezTo>
                <a:cubicBezTo>
                  <a:pt x="3390" y="1888"/>
                  <a:pt x="3402" y="1876"/>
                  <a:pt x="3414" y="1867"/>
                </a:cubicBezTo>
                <a:cubicBezTo>
                  <a:pt x="3431" y="1855"/>
                  <a:pt x="3450" y="1846"/>
                  <a:pt x="3464" y="1831"/>
                </a:cubicBezTo>
                <a:cubicBezTo>
                  <a:pt x="3466" y="1829"/>
                  <a:pt x="3468" y="1829"/>
                  <a:pt x="3469" y="1827"/>
                </a:cubicBezTo>
                <a:cubicBezTo>
                  <a:pt x="3480" y="1815"/>
                  <a:pt x="3485" y="1800"/>
                  <a:pt x="3494" y="1786"/>
                </a:cubicBezTo>
                <a:cubicBezTo>
                  <a:pt x="3502" y="1772"/>
                  <a:pt x="3514" y="1762"/>
                  <a:pt x="3521" y="1746"/>
                </a:cubicBezTo>
                <a:cubicBezTo>
                  <a:pt x="3821" y="1020"/>
                  <a:pt x="4552" y="550"/>
                  <a:pt x="5382" y="550"/>
                </a:cubicBezTo>
                <a:cubicBezTo>
                  <a:pt x="6461" y="550"/>
                  <a:pt x="7337" y="1346"/>
                  <a:pt x="7381" y="2359"/>
                </a:cubicBezTo>
                <a:cubicBezTo>
                  <a:pt x="7381" y="2368"/>
                  <a:pt x="7386" y="2376"/>
                  <a:pt x="7387" y="2385"/>
                </a:cubicBezTo>
                <a:cubicBezTo>
                  <a:pt x="7389" y="2402"/>
                  <a:pt x="7394" y="2420"/>
                  <a:pt x="7400" y="2437"/>
                </a:cubicBezTo>
                <a:cubicBezTo>
                  <a:pt x="7405" y="2454"/>
                  <a:pt x="7413" y="2470"/>
                  <a:pt x="7422" y="2485"/>
                </a:cubicBezTo>
                <a:cubicBezTo>
                  <a:pt x="7431" y="2499"/>
                  <a:pt x="7439" y="2513"/>
                  <a:pt x="7451" y="2525"/>
                </a:cubicBezTo>
                <a:cubicBezTo>
                  <a:pt x="7463" y="2539"/>
                  <a:pt x="7477" y="2551"/>
                  <a:pt x="7491" y="2563"/>
                </a:cubicBezTo>
                <a:cubicBezTo>
                  <a:pt x="7503" y="2573"/>
                  <a:pt x="7517" y="2582"/>
                  <a:pt x="7531" y="2589"/>
                </a:cubicBezTo>
                <a:cubicBezTo>
                  <a:pt x="7548" y="2597"/>
                  <a:pt x="7565" y="2604"/>
                  <a:pt x="7584" y="2609"/>
                </a:cubicBezTo>
                <a:cubicBezTo>
                  <a:pt x="7595" y="2613"/>
                  <a:pt x="7602" y="2618"/>
                  <a:pt x="7612" y="2620"/>
                </a:cubicBezTo>
                <a:cubicBezTo>
                  <a:pt x="8373" y="2744"/>
                  <a:pt x="8927" y="3365"/>
                  <a:pt x="8927" y="4099"/>
                </a:cubicBezTo>
                <a:cubicBezTo>
                  <a:pt x="8929" y="4927"/>
                  <a:pt x="8213" y="5602"/>
                  <a:pt x="7334" y="560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mputer-cpu_63990">
            <a:extLst>
              <a:ext uri="{FF2B5EF4-FFF2-40B4-BE49-F238E27FC236}">
                <a16:creationId xmlns:a16="http://schemas.microsoft.com/office/drawing/2014/main" id="{2A9DBB42-D89E-FC91-3366-9276EC2253C6}"/>
              </a:ext>
            </a:extLst>
          </p:cNvPr>
          <p:cNvSpPr>
            <a:spLocks noChangeAspect="1"/>
          </p:cNvSpPr>
          <p:nvPr/>
        </p:nvSpPr>
        <p:spPr>
          <a:xfrm>
            <a:off x="7319562" y="3046871"/>
            <a:ext cx="971176" cy="969827"/>
          </a:xfrm>
          <a:custGeom>
            <a:avLst/>
            <a:gdLst>
              <a:gd name="connsiteX0" fmla="*/ 374658 w 609332"/>
              <a:gd name="connsiteY0" fmla="*/ 527406 h 608486"/>
              <a:gd name="connsiteX1" fmla="*/ 436659 w 609332"/>
              <a:gd name="connsiteY1" fmla="*/ 527406 h 608486"/>
              <a:gd name="connsiteX2" fmla="*/ 436659 w 609332"/>
              <a:gd name="connsiteY2" fmla="*/ 577469 h 608486"/>
              <a:gd name="connsiteX3" fmla="*/ 405610 w 609332"/>
              <a:gd name="connsiteY3" fmla="*/ 608486 h 608486"/>
              <a:gd name="connsiteX4" fmla="*/ 374561 w 609332"/>
              <a:gd name="connsiteY4" fmla="*/ 577469 h 608486"/>
              <a:gd name="connsiteX5" fmla="*/ 374658 w 609332"/>
              <a:gd name="connsiteY5" fmla="*/ 577469 h 608486"/>
              <a:gd name="connsiteX6" fmla="*/ 273653 w 609332"/>
              <a:gd name="connsiteY6" fmla="*/ 527406 h 608486"/>
              <a:gd name="connsiteX7" fmla="*/ 335751 w 609332"/>
              <a:gd name="connsiteY7" fmla="*/ 527406 h 608486"/>
              <a:gd name="connsiteX8" fmla="*/ 335751 w 609332"/>
              <a:gd name="connsiteY8" fmla="*/ 577469 h 608486"/>
              <a:gd name="connsiteX9" fmla="*/ 304702 w 609332"/>
              <a:gd name="connsiteY9" fmla="*/ 608486 h 608486"/>
              <a:gd name="connsiteX10" fmla="*/ 273653 w 609332"/>
              <a:gd name="connsiteY10" fmla="*/ 577469 h 608486"/>
              <a:gd name="connsiteX11" fmla="*/ 172744 w 609332"/>
              <a:gd name="connsiteY11" fmla="*/ 527406 h 608486"/>
              <a:gd name="connsiteX12" fmla="*/ 234842 w 609332"/>
              <a:gd name="connsiteY12" fmla="*/ 527406 h 608486"/>
              <a:gd name="connsiteX13" fmla="*/ 234842 w 609332"/>
              <a:gd name="connsiteY13" fmla="*/ 577469 h 608486"/>
              <a:gd name="connsiteX14" fmla="*/ 203793 w 609332"/>
              <a:gd name="connsiteY14" fmla="*/ 608486 h 608486"/>
              <a:gd name="connsiteX15" fmla="*/ 172744 w 609332"/>
              <a:gd name="connsiteY15" fmla="*/ 577469 h 608486"/>
              <a:gd name="connsiteX16" fmla="*/ 528182 w 609332"/>
              <a:gd name="connsiteY16" fmla="*/ 374068 h 608486"/>
              <a:gd name="connsiteX17" fmla="*/ 578288 w 609332"/>
              <a:gd name="connsiteY17" fmla="*/ 374068 h 608486"/>
              <a:gd name="connsiteX18" fmla="*/ 609332 w 609332"/>
              <a:gd name="connsiteY18" fmla="*/ 405022 h 608486"/>
              <a:gd name="connsiteX19" fmla="*/ 578288 w 609332"/>
              <a:gd name="connsiteY19" fmla="*/ 436024 h 608486"/>
              <a:gd name="connsiteX20" fmla="*/ 528182 w 609332"/>
              <a:gd name="connsiteY20" fmla="*/ 436024 h 608486"/>
              <a:gd name="connsiteX21" fmla="*/ 31044 w 609332"/>
              <a:gd name="connsiteY21" fmla="*/ 374068 h 608486"/>
              <a:gd name="connsiteX22" fmla="*/ 81150 w 609332"/>
              <a:gd name="connsiteY22" fmla="*/ 374068 h 608486"/>
              <a:gd name="connsiteX23" fmla="*/ 81150 w 609332"/>
              <a:gd name="connsiteY23" fmla="*/ 436024 h 608486"/>
              <a:gd name="connsiteX24" fmla="*/ 31044 w 609332"/>
              <a:gd name="connsiteY24" fmla="*/ 436024 h 608486"/>
              <a:gd name="connsiteX25" fmla="*/ 0 w 609332"/>
              <a:gd name="connsiteY25" fmla="*/ 405022 h 608486"/>
              <a:gd name="connsiteX26" fmla="*/ 31044 w 609332"/>
              <a:gd name="connsiteY26" fmla="*/ 374068 h 608486"/>
              <a:gd name="connsiteX27" fmla="*/ 528182 w 609332"/>
              <a:gd name="connsiteY27" fmla="*/ 273229 h 608486"/>
              <a:gd name="connsiteX28" fmla="*/ 578288 w 609332"/>
              <a:gd name="connsiteY28" fmla="*/ 273229 h 608486"/>
              <a:gd name="connsiteX29" fmla="*/ 609332 w 609332"/>
              <a:gd name="connsiteY29" fmla="*/ 304243 h 608486"/>
              <a:gd name="connsiteX30" fmla="*/ 578288 w 609332"/>
              <a:gd name="connsiteY30" fmla="*/ 335256 h 608486"/>
              <a:gd name="connsiteX31" fmla="*/ 528182 w 609332"/>
              <a:gd name="connsiteY31" fmla="*/ 335256 h 608486"/>
              <a:gd name="connsiteX32" fmla="*/ 31044 w 609332"/>
              <a:gd name="connsiteY32" fmla="*/ 273229 h 608486"/>
              <a:gd name="connsiteX33" fmla="*/ 81150 w 609332"/>
              <a:gd name="connsiteY33" fmla="*/ 273229 h 608486"/>
              <a:gd name="connsiteX34" fmla="*/ 81150 w 609332"/>
              <a:gd name="connsiteY34" fmla="*/ 335256 h 608486"/>
              <a:gd name="connsiteX35" fmla="*/ 31044 w 609332"/>
              <a:gd name="connsiteY35" fmla="*/ 335256 h 608486"/>
              <a:gd name="connsiteX36" fmla="*/ 0 w 609332"/>
              <a:gd name="connsiteY36" fmla="*/ 304243 h 608486"/>
              <a:gd name="connsiteX37" fmla="*/ 31044 w 609332"/>
              <a:gd name="connsiteY37" fmla="*/ 273229 h 608486"/>
              <a:gd name="connsiteX38" fmla="*/ 528182 w 609332"/>
              <a:gd name="connsiteY38" fmla="*/ 172462 h 608486"/>
              <a:gd name="connsiteX39" fmla="*/ 578288 w 609332"/>
              <a:gd name="connsiteY39" fmla="*/ 172462 h 608486"/>
              <a:gd name="connsiteX40" fmla="*/ 609332 w 609332"/>
              <a:gd name="connsiteY40" fmla="*/ 203416 h 608486"/>
              <a:gd name="connsiteX41" fmla="*/ 578288 w 609332"/>
              <a:gd name="connsiteY41" fmla="*/ 234418 h 608486"/>
              <a:gd name="connsiteX42" fmla="*/ 528182 w 609332"/>
              <a:gd name="connsiteY42" fmla="*/ 234418 h 608486"/>
              <a:gd name="connsiteX43" fmla="*/ 31044 w 609332"/>
              <a:gd name="connsiteY43" fmla="*/ 172462 h 608486"/>
              <a:gd name="connsiteX44" fmla="*/ 81150 w 609332"/>
              <a:gd name="connsiteY44" fmla="*/ 172462 h 608486"/>
              <a:gd name="connsiteX45" fmla="*/ 81150 w 609332"/>
              <a:gd name="connsiteY45" fmla="*/ 234489 h 608486"/>
              <a:gd name="connsiteX46" fmla="*/ 31044 w 609332"/>
              <a:gd name="connsiteY46" fmla="*/ 234489 h 608486"/>
              <a:gd name="connsiteX47" fmla="*/ 0 w 609332"/>
              <a:gd name="connsiteY47" fmla="*/ 203476 h 608486"/>
              <a:gd name="connsiteX48" fmla="*/ 31044 w 609332"/>
              <a:gd name="connsiteY48" fmla="*/ 172462 h 608486"/>
              <a:gd name="connsiteX49" fmla="*/ 143358 w 609332"/>
              <a:gd name="connsiteY49" fmla="*/ 110858 h 608486"/>
              <a:gd name="connsiteX50" fmla="*/ 465973 w 609332"/>
              <a:gd name="connsiteY50" fmla="*/ 110858 h 608486"/>
              <a:gd name="connsiteX51" fmla="*/ 498332 w 609332"/>
              <a:gd name="connsiteY51" fmla="*/ 143170 h 608486"/>
              <a:gd name="connsiteX52" fmla="*/ 498332 w 609332"/>
              <a:gd name="connsiteY52" fmla="*/ 465316 h 608486"/>
              <a:gd name="connsiteX53" fmla="*/ 465973 w 609332"/>
              <a:gd name="connsiteY53" fmla="*/ 497627 h 608486"/>
              <a:gd name="connsiteX54" fmla="*/ 143358 w 609332"/>
              <a:gd name="connsiteY54" fmla="*/ 497627 h 608486"/>
              <a:gd name="connsiteX55" fmla="*/ 110999 w 609332"/>
              <a:gd name="connsiteY55" fmla="*/ 465316 h 608486"/>
              <a:gd name="connsiteX56" fmla="*/ 110999 w 609332"/>
              <a:gd name="connsiteY56" fmla="*/ 143170 h 608486"/>
              <a:gd name="connsiteX57" fmla="*/ 143358 w 609332"/>
              <a:gd name="connsiteY57" fmla="*/ 110858 h 608486"/>
              <a:gd name="connsiteX58" fmla="*/ 405586 w 609332"/>
              <a:gd name="connsiteY58" fmla="*/ 0 h 608486"/>
              <a:gd name="connsiteX59" fmla="*/ 436659 w 609332"/>
              <a:gd name="connsiteY59" fmla="*/ 31017 h 608486"/>
              <a:gd name="connsiteX60" fmla="*/ 436659 w 609332"/>
              <a:gd name="connsiteY60" fmla="*/ 81080 h 608486"/>
              <a:gd name="connsiteX61" fmla="*/ 374561 w 609332"/>
              <a:gd name="connsiteY61" fmla="*/ 81080 h 608486"/>
              <a:gd name="connsiteX62" fmla="*/ 374561 w 609332"/>
              <a:gd name="connsiteY62" fmla="*/ 31017 h 608486"/>
              <a:gd name="connsiteX63" fmla="*/ 405586 w 609332"/>
              <a:gd name="connsiteY63" fmla="*/ 0 h 608486"/>
              <a:gd name="connsiteX64" fmla="*/ 304702 w 609332"/>
              <a:gd name="connsiteY64" fmla="*/ 0 h 608486"/>
              <a:gd name="connsiteX65" fmla="*/ 335751 w 609332"/>
              <a:gd name="connsiteY65" fmla="*/ 31017 h 608486"/>
              <a:gd name="connsiteX66" fmla="*/ 335751 w 609332"/>
              <a:gd name="connsiteY66" fmla="*/ 81080 h 608486"/>
              <a:gd name="connsiteX67" fmla="*/ 273653 w 609332"/>
              <a:gd name="connsiteY67" fmla="*/ 81080 h 608486"/>
              <a:gd name="connsiteX68" fmla="*/ 273653 w 609332"/>
              <a:gd name="connsiteY68" fmla="*/ 31017 h 608486"/>
              <a:gd name="connsiteX69" fmla="*/ 304702 w 609332"/>
              <a:gd name="connsiteY69" fmla="*/ 0 h 608486"/>
              <a:gd name="connsiteX70" fmla="*/ 203733 w 609332"/>
              <a:gd name="connsiteY70" fmla="*/ 0 h 608486"/>
              <a:gd name="connsiteX71" fmla="*/ 234771 w 609332"/>
              <a:gd name="connsiteY71" fmla="*/ 31017 h 608486"/>
              <a:gd name="connsiteX72" fmla="*/ 234771 w 609332"/>
              <a:gd name="connsiteY72" fmla="*/ 81080 h 608486"/>
              <a:gd name="connsiteX73" fmla="*/ 172744 w 609332"/>
              <a:gd name="connsiteY73" fmla="*/ 81080 h 608486"/>
              <a:gd name="connsiteX74" fmla="*/ 172744 w 609332"/>
              <a:gd name="connsiteY74" fmla="*/ 31017 h 608486"/>
              <a:gd name="connsiteX75" fmla="*/ 203733 w 609332"/>
              <a:gd name="connsiteY75" fmla="*/ 0 h 60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9332" h="608486">
                <a:moveTo>
                  <a:pt x="374658" y="527406"/>
                </a:moveTo>
                <a:lnTo>
                  <a:pt x="436659" y="527406"/>
                </a:lnTo>
                <a:lnTo>
                  <a:pt x="436659" y="577469"/>
                </a:lnTo>
                <a:cubicBezTo>
                  <a:pt x="436659" y="594577"/>
                  <a:pt x="422784" y="608486"/>
                  <a:pt x="405610" y="608486"/>
                </a:cubicBezTo>
                <a:cubicBezTo>
                  <a:pt x="388485" y="608486"/>
                  <a:pt x="374561" y="594577"/>
                  <a:pt x="374561" y="577469"/>
                </a:cubicBezTo>
                <a:lnTo>
                  <a:pt x="374658" y="577469"/>
                </a:lnTo>
                <a:close/>
                <a:moveTo>
                  <a:pt x="273653" y="527406"/>
                </a:moveTo>
                <a:lnTo>
                  <a:pt x="335751" y="527406"/>
                </a:lnTo>
                <a:lnTo>
                  <a:pt x="335751" y="577469"/>
                </a:lnTo>
                <a:cubicBezTo>
                  <a:pt x="335751" y="594577"/>
                  <a:pt x="321827" y="608486"/>
                  <a:pt x="304702" y="608486"/>
                </a:cubicBezTo>
                <a:cubicBezTo>
                  <a:pt x="287577" y="608486"/>
                  <a:pt x="273653" y="594577"/>
                  <a:pt x="273653" y="577469"/>
                </a:cubicBezTo>
                <a:close/>
                <a:moveTo>
                  <a:pt x="172744" y="527406"/>
                </a:moveTo>
                <a:lnTo>
                  <a:pt x="234842" y="527406"/>
                </a:lnTo>
                <a:lnTo>
                  <a:pt x="234842" y="577469"/>
                </a:lnTo>
                <a:cubicBezTo>
                  <a:pt x="234842" y="594577"/>
                  <a:pt x="220919" y="608486"/>
                  <a:pt x="203793" y="608486"/>
                </a:cubicBezTo>
                <a:cubicBezTo>
                  <a:pt x="186668" y="608486"/>
                  <a:pt x="172744" y="594577"/>
                  <a:pt x="172744" y="577469"/>
                </a:cubicBezTo>
                <a:close/>
                <a:moveTo>
                  <a:pt x="528182" y="374068"/>
                </a:moveTo>
                <a:lnTo>
                  <a:pt x="578288" y="374068"/>
                </a:lnTo>
                <a:cubicBezTo>
                  <a:pt x="595411" y="374068"/>
                  <a:pt x="609332" y="387922"/>
                  <a:pt x="609332" y="405022"/>
                </a:cubicBezTo>
                <a:cubicBezTo>
                  <a:pt x="609332" y="422122"/>
                  <a:pt x="595411" y="436024"/>
                  <a:pt x="578288" y="436024"/>
                </a:cubicBezTo>
                <a:lnTo>
                  <a:pt x="528182" y="436024"/>
                </a:lnTo>
                <a:close/>
                <a:moveTo>
                  <a:pt x="31044" y="374068"/>
                </a:moveTo>
                <a:lnTo>
                  <a:pt x="81150" y="374068"/>
                </a:lnTo>
                <a:lnTo>
                  <a:pt x="81150" y="436024"/>
                </a:lnTo>
                <a:lnTo>
                  <a:pt x="31044" y="436024"/>
                </a:lnTo>
                <a:cubicBezTo>
                  <a:pt x="13921" y="436024"/>
                  <a:pt x="0" y="422122"/>
                  <a:pt x="0" y="405022"/>
                </a:cubicBezTo>
                <a:cubicBezTo>
                  <a:pt x="0" y="387922"/>
                  <a:pt x="13921" y="374068"/>
                  <a:pt x="31044" y="374068"/>
                </a:cubicBezTo>
                <a:close/>
                <a:moveTo>
                  <a:pt x="528182" y="273229"/>
                </a:moveTo>
                <a:lnTo>
                  <a:pt x="578288" y="273229"/>
                </a:lnTo>
                <a:cubicBezTo>
                  <a:pt x="595411" y="273229"/>
                  <a:pt x="609332" y="287137"/>
                  <a:pt x="609332" y="304243"/>
                </a:cubicBezTo>
                <a:cubicBezTo>
                  <a:pt x="609332" y="321349"/>
                  <a:pt x="595411" y="335256"/>
                  <a:pt x="578288" y="335256"/>
                </a:cubicBezTo>
                <a:lnTo>
                  <a:pt x="528182" y="335256"/>
                </a:lnTo>
                <a:close/>
                <a:moveTo>
                  <a:pt x="31044" y="273229"/>
                </a:moveTo>
                <a:lnTo>
                  <a:pt x="81150" y="273229"/>
                </a:lnTo>
                <a:lnTo>
                  <a:pt x="81150" y="335256"/>
                </a:lnTo>
                <a:lnTo>
                  <a:pt x="31044" y="335256"/>
                </a:lnTo>
                <a:cubicBezTo>
                  <a:pt x="13921" y="335256"/>
                  <a:pt x="0" y="321349"/>
                  <a:pt x="0" y="304243"/>
                </a:cubicBezTo>
                <a:cubicBezTo>
                  <a:pt x="0" y="287137"/>
                  <a:pt x="13921" y="273229"/>
                  <a:pt x="31044" y="273229"/>
                </a:cubicBezTo>
                <a:close/>
                <a:moveTo>
                  <a:pt x="528182" y="172462"/>
                </a:moveTo>
                <a:lnTo>
                  <a:pt x="578288" y="172462"/>
                </a:lnTo>
                <a:cubicBezTo>
                  <a:pt x="595411" y="172462"/>
                  <a:pt x="609332" y="186268"/>
                  <a:pt x="609332" y="203416"/>
                </a:cubicBezTo>
                <a:cubicBezTo>
                  <a:pt x="609332" y="220516"/>
                  <a:pt x="595411" y="234418"/>
                  <a:pt x="578288" y="234418"/>
                </a:cubicBezTo>
                <a:lnTo>
                  <a:pt x="528182" y="234418"/>
                </a:lnTo>
                <a:close/>
                <a:moveTo>
                  <a:pt x="31044" y="172462"/>
                </a:moveTo>
                <a:lnTo>
                  <a:pt x="81150" y="172462"/>
                </a:lnTo>
                <a:lnTo>
                  <a:pt x="81150" y="234489"/>
                </a:lnTo>
                <a:lnTo>
                  <a:pt x="31044" y="234489"/>
                </a:lnTo>
                <a:cubicBezTo>
                  <a:pt x="13921" y="234489"/>
                  <a:pt x="0" y="220582"/>
                  <a:pt x="0" y="203476"/>
                </a:cubicBezTo>
                <a:cubicBezTo>
                  <a:pt x="0" y="186370"/>
                  <a:pt x="13921" y="172462"/>
                  <a:pt x="31044" y="172462"/>
                </a:cubicBezTo>
                <a:close/>
                <a:moveTo>
                  <a:pt x="143358" y="110858"/>
                </a:moveTo>
                <a:lnTo>
                  <a:pt x="465973" y="110858"/>
                </a:lnTo>
                <a:cubicBezTo>
                  <a:pt x="483826" y="110858"/>
                  <a:pt x="498332" y="125343"/>
                  <a:pt x="498332" y="143170"/>
                </a:cubicBezTo>
                <a:lnTo>
                  <a:pt x="498332" y="465316"/>
                </a:lnTo>
                <a:cubicBezTo>
                  <a:pt x="498332" y="483143"/>
                  <a:pt x="483826" y="497627"/>
                  <a:pt x="465973" y="497627"/>
                </a:cubicBezTo>
                <a:lnTo>
                  <a:pt x="143358" y="497627"/>
                </a:lnTo>
                <a:cubicBezTo>
                  <a:pt x="125505" y="497627"/>
                  <a:pt x="110999" y="483143"/>
                  <a:pt x="110999" y="465316"/>
                </a:cubicBezTo>
                <a:lnTo>
                  <a:pt x="110999" y="143170"/>
                </a:lnTo>
                <a:cubicBezTo>
                  <a:pt x="110999" y="125343"/>
                  <a:pt x="125505" y="110858"/>
                  <a:pt x="143358" y="110858"/>
                </a:cubicBezTo>
                <a:close/>
                <a:moveTo>
                  <a:pt x="405586" y="0"/>
                </a:moveTo>
                <a:cubicBezTo>
                  <a:pt x="422725" y="0"/>
                  <a:pt x="436659" y="13909"/>
                  <a:pt x="436659" y="31017"/>
                </a:cubicBezTo>
                <a:lnTo>
                  <a:pt x="436659" y="81080"/>
                </a:lnTo>
                <a:lnTo>
                  <a:pt x="374561" y="81080"/>
                </a:lnTo>
                <a:lnTo>
                  <a:pt x="374561" y="31017"/>
                </a:lnTo>
                <a:cubicBezTo>
                  <a:pt x="374561" y="13909"/>
                  <a:pt x="388447" y="0"/>
                  <a:pt x="405586" y="0"/>
                </a:cubicBezTo>
                <a:close/>
                <a:moveTo>
                  <a:pt x="304702" y="0"/>
                </a:moveTo>
                <a:cubicBezTo>
                  <a:pt x="321827" y="0"/>
                  <a:pt x="335751" y="13909"/>
                  <a:pt x="335751" y="31017"/>
                </a:cubicBezTo>
                <a:lnTo>
                  <a:pt x="335751" y="81080"/>
                </a:lnTo>
                <a:lnTo>
                  <a:pt x="273653" y="81080"/>
                </a:lnTo>
                <a:lnTo>
                  <a:pt x="273653" y="31017"/>
                </a:lnTo>
                <a:cubicBezTo>
                  <a:pt x="273653" y="13909"/>
                  <a:pt x="287577" y="0"/>
                  <a:pt x="304702" y="0"/>
                </a:cubicBezTo>
                <a:close/>
                <a:moveTo>
                  <a:pt x="203733" y="0"/>
                </a:moveTo>
                <a:cubicBezTo>
                  <a:pt x="220853" y="0"/>
                  <a:pt x="234771" y="13909"/>
                  <a:pt x="234771" y="31017"/>
                </a:cubicBezTo>
                <a:lnTo>
                  <a:pt x="234771" y="81080"/>
                </a:lnTo>
                <a:lnTo>
                  <a:pt x="172744" y="81080"/>
                </a:lnTo>
                <a:lnTo>
                  <a:pt x="172744" y="31017"/>
                </a:lnTo>
                <a:cubicBezTo>
                  <a:pt x="172744" y="13909"/>
                  <a:pt x="186566" y="0"/>
                  <a:pt x="203733"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nitor_91701">
            <a:extLst>
              <a:ext uri="{FF2B5EF4-FFF2-40B4-BE49-F238E27FC236}">
                <a16:creationId xmlns:a16="http://schemas.microsoft.com/office/drawing/2014/main" id="{44BBF3FF-A0EF-FBD1-3970-2860027841D1}"/>
              </a:ext>
            </a:extLst>
          </p:cNvPr>
          <p:cNvSpPr>
            <a:spLocks noChangeAspect="1"/>
          </p:cNvSpPr>
          <p:nvPr/>
        </p:nvSpPr>
        <p:spPr>
          <a:xfrm>
            <a:off x="1149827" y="3282485"/>
            <a:ext cx="609685" cy="556784"/>
          </a:xfrm>
          <a:custGeom>
            <a:avLst/>
            <a:gdLst>
              <a:gd name="T0" fmla="*/ 3921 w 3922"/>
              <a:gd name="T1" fmla="*/ 177 h 3587"/>
              <a:gd name="T2" fmla="*/ 3724 w 3922"/>
              <a:gd name="T3" fmla="*/ 0 h 3587"/>
              <a:gd name="T4" fmla="*/ 204 w 3922"/>
              <a:gd name="T5" fmla="*/ 0 h 3587"/>
              <a:gd name="T6" fmla="*/ 0 w 3922"/>
              <a:gd name="T7" fmla="*/ 194 h 3587"/>
              <a:gd name="T8" fmla="*/ 0 w 3922"/>
              <a:gd name="T9" fmla="*/ 2305 h 3587"/>
              <a:gd name="T10" fmla="*/ 0 w 3922"/>
              <a:gd name="T11" fmla="*/ 2305 h 3587"/>
              <a:gd name="T12" fmla="*/ 0 w 3922"/>
              <a:gd name="T13" fmla="*/ 2694 h 3587"/>
              <a:gd name="T14" fmla="*/ 204 w 3922"/>
              <a:gd name="T15" fmla="*/ 2894 h 3587"/>
              <a:gd name="T16" fmla="*/ 1199 w 3922"/>
              <a:gd name="T17" fmla="*/ 2894 h 3587"/>
              <a:gd name="T18" fmla="*/ 1140 w 3922"/>
              <a:gd name="T19" fmla="*/ 3187 h 3587"/>
              <a:gd name="T20" fmla="*/ 858 w 3922"/>
              <a:gd name="T21" fmla="*/ 3187 h 3587"/>
              <a:gd name="T22" fmla="*/ 658 w 3922"/>
              <a:gd name="T23" fmla="*/ 3387 h 3587"/>
              <a:gd name="T24" fmla="*/ 858 w 3922"/>
              <a:gd name="T25" fmla="*/ 3587 h 3587"/>
              <a:gd name="T26" fmla="*/ 1304 w 3922"/>
              <a:gd name="T27" fmla="*/ 3587 h 3587"/>
              <a:gd name="T28" fmla="*/ 2624 w 3922"/>
              <a:gd name="T29" fmla="*/ 3587 h 3587"/>
              <a:gd name="T30" fmla="*/ 2625 w 3922"/>
              <a:gd name="T31" fmla="*/ 3587 h 3587"/>
              <a:gd name="T32" fmla="*/ 3058 w 3922"/>
              <a:gd name="T33" fmla="*/ 3587 h 3587"/>
              <a:gd name="T34" fmla="*/ 3258 w 3922"/>
              <a:gd name="T35" fmla="*/ 3387 h 3587"/>
              <a:gd name="T36" fmla="*/ 3058 w 3922"/>
              <a:gd name="T37" fmla="*/ 3187 h 3587"/>
              <a:gd name="T38" fmla="*/ 2788 w 3922"/>
              <a:gd name="T39" fmla="*/ 3187 h 3587"/>
              <a:gd name="T40" fmla="*/ 2730 w 3922"/>
              <a:gd name="T41" fmla="*/ 2894 h 3587"/>
              <a:gd name="T42" fmla="*/ 3724 w 3922"/>
              <a:gd name="T43" fmla="*/ 2894 h 3587"/>
              <a:gd name="T44" fmla="*/ 3920 w 3922"/>
              <a:gd name="T45" fmla="*/ 2694 h 3587"/>
              <a:gd name="T46" fmla="*/ 3920 w 3922"/>
              <a:gd name="T47" fmla="*/ 194 h 3587"/>
              <a:gd name="T48" fmla="*/ 3921 w 3922"/>
              <a:gd name="T49" fmla="*/ 177 h 3587"/>
              <a:gd name="T50" fmla="*/ 3520 w 3922"/>
              <a:gd name="T51" fmla="*/ 400 h 3587"/>
              <a:gd name="T52" fmla="*/ 3520 w 3922"/>
              <a:gd name="T53" fmla="*/ 2107 h 3587"/>
              <a:gd name="T54" fmla="*/ 400 w 3922"/>
              <a:gd name="T55" fmla="*/ 2107 h 3587"/>
              <a:gd name="T56" fmla="*/ 400 w 3922"/>
              <a:gd name="T57" fmla="*/ 400 h 3587"/>
              <a:gd name="T58" fmla="*/ 3520 w 3922"/>
              <a:gd name="T59" fmla="*/ 400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22" h="3587">
                <a:moveTo>
                  <a:pt x="3921" y="177"/>
                </a:moveTo>
                <a:cubicBezTo>
                  <a:pt x="3911" y="76"/>
                  <a:pt x="3828" y="0"/>
                  <a:pt x="3724" y="0"/>
                </a:cubicBezTo>
                <a:lnTo>
                  <a:pt x="204" y="0"/>
                </a:lnTo>
                <a:cubicBezTo>
                  <a:pt x="94" y="0"/>
                  <a:pt x="0" y="83"/>
                  <a:pt x="0" y="194"/>
                </a:cubicBezTo>
                <a:lnTo>
                  <a:pt x="0" y="2305"/>
                </a:lnTo>
                <a:lnTo>
                  <a:pt x="0" y="2305"/>
                </a:lnTo>
                <a:lnTo>
                  <a:pt x="0" y="2694"/>
                </a:lnTo>
                <a:cubicBezTo>
                  <a:pt x="0" y="2804"/>
                  <a:pt x="94" y="2894"/>
                  <a:pt x="204" y="2894"/>
                </a:cubicBezTo>
                <a:lnTo>
                  <a:pt x="1199" y="2894"/>
                </a:lnTo>
                <a:lnTo>
                  <a:pt x="1140" y="3187"/>
                </a:lnTo>
                <a:lnTo>
                  <a:pt x="858" y="3187"/>
                </a:lnTo>
                <a:cubicBezTo>
                  <a:pt x="747" y="3187"/>
                  <a:pt x="658" y="3277"/>
                  <a:pt x="658" y="3387"/>
                </a:cubicBezTo>
                <a:cubicBezTo>
                  <a:pt x="658" y="3497"/>
                  <a:pt x="747" y="3587"/>
                  <a:pt x="858" y="3587"/>
                </a:cubicBezTo>
                <a:lnTo>
                  <a:pt x="1304" y="3587"/>
                </a:lnTo>
                <a:lnTo>
                  <a:pt x="2624" y="3587"/>
                </a:lnTo>
                <a:cubicBezTo>
                  <a:pt x="2625" y="3587"/>
                  <a:pt x="2625" y="3587"/>
                  <a:pt x="2625" y="3587"/>
                </a:cubicBezTo>
                <a:lnTo>
                  <a:pt x="3058" y="3587"/>
                </a:lnTo>
                <a:cubicBezTo>
                  <a:pt x="3168" y="3587"/>
                  <a:pt x="3258" y="3497"/>
                  <a:pt x="3258" y="3387"/>
                </a:cubicBezTo>
                <a:cubicBezTo>
                  <a:pt x="3258" y="3277"/>
                  <a:pt x="3168" y="3187"/>
                  <a:pt x="3058" y="3187"/>
                </a:cubicBezTo>
                <a:lnTo>
                  <a:pt x="2788" y="3187"/>
                </a:lnTo>
                <a:lnTo>
                  <a:pt x="2730" y="2894"/>
                </a:lnTo>
                <a:lnTo>
                  <a:pt x="3724" y="2894"/>
                </a:lnTo>
                <a:cubicBezTo>
                  <a:pt x="3835" y="2894"/>
                  <a:pt x="3920" y="2804"/>
                  <a:pt x="3920" y="2694"/>
                </a:cubicBezTo>
                <a:lnTo>
                  <a:pt x="3920" y="194"/>
                </a:lnTo>
                <a:cubicBezTo>
                  <a:pt x="3920" y="187"/>
                  <a:pt x="3922" y="183"/>
                  <a:pt x="3921" y="177"/>
                </a:cubicBezTo>
                <a:close/>
                <a:moveTo>
                  <a:pt x="3520" y="400"/>
                </a:moveTo>
                <a:lnTo>
                  <a:pt x="3520" y="2107"/>
                </a:lnTo>
                <a:lnTo>
                  <a:pt x="400" y="2107"/>
                </a:lnTo>
                <a:lnTo>
                  <a:pt x="400" y="400"/>
                </a:lnTo>
                <a:lnTo>
                  <a:pt x="3520" y="40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square-museum-art-frame_25598">
            <a:extLst>
              <a:ext uri="{FF2B5EF4-FFF2-40B4-BE49-F238E27FC236}">
                <a16:creationId xmlns:a16="http://schemas.microsoft.com/office/drawing/2014/main" id="{A00E3437-27A4-CBD6-B779-C582FB41252B}"/>
              </a:ext>
            </a:extLst>
          </p:cNvPr>
          <p:cNvSpPr>
            <a:spLocks noChangeAspect="1"/>
          </p:cNvSpPr>
          <p:nvPr/>
        </p:nvSpPr>
        <p:spPr>
          <a:xfrm>
            <a:off x="7147894" y="2540082"/>
            <a:ext cx="1308521" cy="1631150"/>
          </a:xfrm>
          <a:custGeom>
            <a:avLst/>
            <a:gdLst>
              <a:gd name="connsiteX0" fmla="*/ 49726 w 481679"/>
              <a:gd name="connsiteY0" fmla="*/ 168788 h 600441"/>
              <a:gd name="connsiteX1" fmla="*/ 49726 w 481679"/>
              <a:gd name="connsiteY1" fmla="*/ 550737 h 600441"/>
              <a:gd name="connsiteX2" fmla="*/ 431884 w 481679"/>
              <a:gd name="connsiteY2" fmla="*/ 550737 h 600441"/>
              <a:gd name="connsiteX3" fmla="*/ 431884 w 481679"/>
              <a:gd name="connsiteY3" fmla="*/ 168788 h 600441"/>
              <a:gd name="connsiteX4" fmla="*/ 42170 w 481679"/>
              <a:gd name="connsiteY4" fmla="*/ 154327 h 600441"/>
              <a:gd name="connsiteX5" fmla="*/ 439439 w 481679"/>
              <a:gd name="connsiteY5" fmla="*/ 154327 h 600441"/>
              <a:gd name="connsiteX6" fmla="*/ 446679 w 481679"/>
              <a:gd name="connsiteY6" fmla="*/ 161558 h 600441"/>
              <a:gd name="connsiteX7" fmla="*/ 446679 w 481679"/>
              <a:gd name="connsiteY7" fmla="*/ 558282 h 600441"/>
              <a:gd name="connsiteX8" fmla="*/ 439439 w 481679"/>
              <a:gd name="connsiteY8" fmla="*/ 565512 h 600441"/>
              <a:gd name="connsiteX9" fmla="*/ 42170 w 481679"/>
              <a:gd name="connsiteY9" fmla="*/ 565512 h 600441"/>
              <a:gd name="connsiteX10" fmla="*/ 34930 w 481679"/>
              <a:gd name="connsiteY10" fmla="*/ 558282 h 600441"/>
              <a:gd name="connsiteX11" fmla="*/ 34930 w 481679"/>
              <a:gd name="connsiteY11" fmla="*/ 161558 h 600441"/>
              <a:gd name="connsiteX12" fmla="*/ 42170 w 481679"/>
              <a:gd name="connsiteY12" fmla="*/ 154327 h 600441"/>
              <a:gd name="connsiteX13" fmla="*/ 14796 w 481679"/>
              <a:gd name="connsiteY13" fmla="*/ 133920 h 600441"/>
              <a:gd name="connsiteX14" fmla="*/ 14796 w 481679"/>
              <a:gd name="connsiteY14" fmla="*/ 585666 h 600441"/>
              <a:gd name="connsiteX15" fmla="*/ 466883 w 481679"/>
              <a:gd name="connsiteY15" fmla="*/ 585666 h 600441"/>
              <a:gd name="connsiteX16" fmla="*/ 466883 w 481679"/>
              <a:gd name="connsiteY16" fmla="*/ 133920 h 600441"/>
              <a:gd name="connsiteX17" fmla="*/ 240840 w 481679"/>
              <a:gd name="connsiteY17" fmla="*/ 19491 h 600441"/>
              <a:gd name="connsiteX18" fmla="*/ 165597 w 481679"/>
              <a:gd name="connsiteY18" fmla="*/ 119459 h 600441"/>
              <a:gd name="connsiteX19" fmla="*/ 314508 w 481679"/>
              <a:gd name="connsiteY19" fmla="*/ 119459 h 600441"/>
              <a:gd name="connsiteX20" fmla="*/ 240840 w 481679"/>
              <a:gd name="connsiteY20" fmla="*/ 0 h 600441"/>
              <a:gd name="connsiteX21" fmla="*/ 246821 w 481679"/>
              <a:gd name="connsiteY21" fmla="*/ 2829 h 600441"/>
              <a:gd name="connsiteX22" fmla="*/ 332768 w 481679"/>
              <a:gd name="connsiteY22" fmla="*/ 119459 h 600441"/>
              <a:gd name="connsiteX23" fmla="*/ 474438 w 481679"/>
              <a:gd name="connsiteY23" fmla="*/ 119459 h 600441"/>
              <a:gd name="connsiteX24" fmla="*/ 481679 w 481679"/>
              <a:gd name="connsiteY24" fmla="*/ 126690 h 600441"/>
              <a:gd name="connsiteX25" fmla="*/ 481679 w 481679"/>
              <a:gd name="connsiteY25" fmla="*/ 592896 h 600441"/>
              <a:gd name="connsiteX26" fmla="*/ 474438 w 481679"/>
              <a:gd name="connsiteY26" fmla="*/ 600441 h 600441"/>
              <a:gd name="connsiteX27" fmla="*/ 7241 w 481679"/>
              <a:gd name="connsiteY27" fmla="*/ 600441 h 600441"/>
              <a:gd name="connsiteX28" fmla="*/ 0 w 481679"/>
              <a:gd name="connsiteY28" fmla="*/ 592896 h 600441"/>
              <a:gd name="connsiteX29" fmla="*/ 0 w 481679"/>
              <a:gd name="connsiteY29" fmla="*/ 126690 h 600441"/>
              <a:gd name="connsiteX30" fmla="*/ 7241 w 481679"/>
              <a:gd name="connsiteY30" fmla="*/ 119459 h 600441"/>
              <a:gd name="connsiteX31" fmla="*/ 147023 w 481679"/>
              <a:gd name="connsiteY31" fmla="*/ 119459 h 600441"/>
              <a:gd name="connsiteX32" fmla="*/ 234858 w 481679"/>
              <a:gd name="connsiteY32" fmla="*/ 2829 h 600441"/>
              <a:gd name="connsiteX33" fmla="*/ 240840 w 481679"/>
              <a:gd name="connsiteY3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1679" h="600441">
                <a:moveTo>
                  <a:pt x="49726" y="168788"/>
                </a:moveTo>
                <a:lnTo>
                  <a:pt x="49726" y="550737"/>
                </a:lnTo>
                <a:lnTo>
                  <a:pt x="431884" y="550737"/>
                </a:lnTo>
                <a:lnTo>
                  <a:pt x="431884" y="168788"/>
                </a:lnTo>
                <a:close/>
                <a:moveTo>
                  <a:pt x="42170" y="154327"/>
                </a:moveTo>
                <a:lnTo>
                  <a:pt x="439439" y="154327"/>
                </a:lnTo>
                <a:cubicBezTo>
                  <a:pt x="443531" y="154327"/>
                  <a:pt x="446679" y="157471"/>
                  <a:pt x="446679" y="161558"/>
                </a:cubicBezTo>
                <a:lnTo>
                  <a:pt x="446679" y="558282"/>
                </a:lnTo>
                <a:cubicBezTo>
                  <a:pt x="446679" y="562054"/>
                  <a:pt x="443531" y="565512"/>
                  <a:pt x="439439" y="565512"/>
                </a:cubicBezTo>
                <a:lnTo>
                  <a:pt x="42170" y="565512"/>
                </a:lnTo>
                <a:cubicBezTo>
                  <a:pt x="38078" y="565512"/>
                  <a:pt x="34930" y="562054"/>
                  <a:pt x="34930" y="558282"/>
                </a:cubicBezTo>
                <a:lnTo>
                  <a:pt x="34930" y="161558"/>
                </a:lnTo>
                <a:cubicBezTo>
                  <a:pt x="34930" y="157471"/>
                  <a:pt x="38078" y="154327"/>
                  <a:pt x="42170" y="154327"/>
                </a:cubicBezTo>
                <a:close/>
                <a:moveTo>
                  <a:pt x="14796" y="133920"/>
                </a:moveTo>
                <a:lnTo>
                  <a:pt x="14796" y="585666"/>
                </a:lnTo>
                <a:lnTo>
                  <a:pt x="466883" y="585666"/>
                </a:lnTo>
                <a:lnTo>
                  <a:pt x="466883" y="133920"/>
                </a:lnTo>
                <a:close/>
                <a:moveTo>
                  <a:pt x="240840" y="19491"/>
                </a:moveTo>
                <a:lnTo>
                  <a:pt x="165597" y="119459"/>
                </a:lnTo>
                <a:lnTo>
                  <a:pt x="314508" y="119459"/>
                </a:lnTo>
                <a:close/>
                <a:moveTo>
                  <a:pt x="240840" y="0"/>
                </a:moveTo>
                <a:cubicBezTo>
                  <a:pt x="243044" y="0"/>
                  <a:pt x="245247" y="1257"/>
                  <a:pt x="246821" y="2829"/>
                </a:cubicBezTo>
                <a:lnTo>
                  <a:pt x="332768" y="119459"/>
                </a:lnTo>
                <a:lnTo>
                  <a:pt x="474438" y="119459"/>
                </a:lnTo>
                <a:cubicBezTo>
                  <a:pt x="478531" y="119459"/>
                  <a:pt x="481679" y="122603"/>
                  <a:pt x="481679" y="126690"/>
                </a:cubicBezTo>
                <a:lnTo>
                  <a:pt x="481679" y="592896"/>
                </a:lnTo>
                <a:cubicBezTo>
                  <a:pt x="481679" y="596983"/>
                  <a:pt x="478531" y="600441"/>
                  <a:pt x="474438" y="600441"/>
                </a:cubicBezTo>
                <a:lnTo>
                  <a:pt x="7241" y="600441"/>
                </a:lnTo>
                <a:cubicBezTo>
                  <a:pt x="3148" y="600441"/>
                  <a:pt x="0" y="596983"/>
                  <a:pt x="0" y="592896"/>
                </a:cubicBezTo>
                <a:lnTo>
                  <a:pt x="0" y="126690"/>
                </a:lnTo>
                <a:cubicBezTo>
                  <a:pt x="0" y="122603"/>
                  <a:pt x="3148" y="119459"/>
                  <a:pt x="7241" y="119459"/>
                </a:cubicBezTo>
                <a:lnTo>
                  <a:pt x="147023" y="119459"/>
                </a:lnTo>
                <a:lnTo>
                  <a:pt x="234858" y="2829"/>
                </a:lnTo>
                <a:cubicBezTo>
                  <a:pt x="236432" y="943"/>
                  <a:pt x="238636" y="0"/>
                  <a:pt x="2408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文本框 89">
            <a:extLst>
              <a:ext uri="{FF2B5EF4-FFF2-40B4-BE49-F238E27FC236}">
                <a16:creationId xmlns:a16="http://schemas.microsoft.com/office/drawing/2014/main" id="{51E1C837-95D4-389B-7B7A-E12033190B11}"/>
              </a:ext>
            </a:extLst>
          </p:cNvPr>
          <p:cNvSpPr txBox="1"/>
          <p:nvPr/>
        </p:nvSpPr>
        <p:spPr>
          <a:xfrm>
            <a:off x="154634" y="994200"/>
            <a:ext cx="7886700" cy="584775"/>
          </a:xfrm>
          <a:prstGeom prst="rect">
            <a:avLst/>
          </a:prstGeom>
          <a:noFill/>
        </p:spPr>
        <p:txBody>
          <a:bodyPr wrap="square">
            <a:spAutoFit/>
          </a:bodyPr>
          <a:lstStyle/>
          <a:p>
            <a:r>
              <a:rPr kumimoji="1" lang="en-US" altLang="zh-CN" sz="3200" dirty="0">
                <a:latin typeface="Rockwell" panose="02060603020205020403" pitchFamily="18" charset="0"/>
              </a:rPr>
              <a:t>Language-Model-as-a-Service (</a:t>
            </a:r>
            <a:r>
              <a:rPr kumimoji="1" lang="en-US" altLang="zh-CN" sz="3200" dirty="0" err="1">
                <a:latin typeface="Rockwell" panose="02060603020205020403" pitchFamily="18" charset="0"/>
              </a:rPr>
              <a:t>LMaaS</a:t>
            </a:r>
            <a:r>
              <a:rPr kumimoji="1" lang="en-US" altLang="zh-CN" sz="3200" dirty="0">
                <a:latin typeface="Rockwell" panose="02060603020205020403" pitchFamily="18" charset="0"/>
              </a:rPr>
              <a:t>)</a:t>
            </a:r>
            <a:endParaRPr lang="zh-CN" altLang="en-US" sz="3200" dirty="0">
              <a:latin typeface="Rockwell" panose="02060603020205020403" pitchFamily="18" charset="0"/>
            </a:endParaRPr>
          </a:p>
        </p:txBody>
      </p:sp>
    </p:spTree>
    <p:extLst>
      <p:ext uri="{BB962C8B-B14F-4D97-AF65-F5344CB8AC3E}">
        <p14:creationId xmlns:p14="http://schemas.microsoft.com/office/powerpoint/2010/main" val="59292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73C577-D8A8-642B-03D1-2D4F7789FDD4}"/>
              </a:ext>
            </a:extLst>
          </p:cNvPr>
          <p:cNvSpPr>
            <a:spLocks noGrp="1"/>
          </p:cNvSpPr>
          <p:nvPr>
            <p:ph type="title"/>
          </p:nvPr>
        </p:nvSpPr>
        <p:spPr>
          <a:xfrm>
            <a:off x="52550" y="0"/>
            <a:ext cx="4782207" cy="975986"/>
          </a:xfrm>
        </p:spPr>
        <p:txBody>
          <a:bodyPr/>
          <a:lstStyle/>
          <a:p>
            <a:r>
              <a:rPr kumimoji="1" lang="en-US" altLang="zh-CN" dirty="0">
                <a:solidFill>
                  <a:schemeClr val="bg1"/>
                </a:solidFill>
              </a:rPr>
              <a:t>Related</a:t>
            </a:r>
            <a:r>
              <a:rPr kumimoji="1" lang="zh-CN" altLang="en-US" dirty="0">
                <a:solidFill>
                  <a:schemeClr val="bg1"/>
                </a:solidFill>
              </a:rPr>
              <a:t> </a:t>
            </a:r>
            <a:r>
              <a:rPr kumimoji="1" lang="en-US" altLang="zh-CN" dirty="0">
                <a:solidFill>
                  <a:schemeClr val="bg1"/>
                </a:solidFill>
              </a:rPr>
              <a:t>Work</a:t>
            </a:r>
            <a:endParaRPr kumimoji="1" lang="zh-CN" altLang="en-US" dirty="0">
              <a:solidFill>
                <a:schemeClr val="bg1"/>
              </a:solidFill>
            </a:endParaRPr>
          </a:p>
        </p:txBody>
      </p:sp>
      <p:sp>
        <p:nvSpPr>
          <p:cNvPr id="3" name="内容占位符 2">
            <a:extLst>
              <a:ext uri="{FF2B5EF4-FFF2-40B4-BE49-F238E27FC236}">
                <a16:creationId xmlns:a16="http://schemas.microsoft.com/office/drawing/2014/main" id="{7660EE50-3FC9-FD0C-D180-ED246C377893}"/>
              </a:ext>
            </a:extLst>
          </p:cNvPr>
          <p:cNvSpPr>
            <a:spLocks noGrp="1"/>
          </p:cNvSpPr>
          <p:nvPr>
            <p:ph idx="1"/>
          </p:nvPr>
        </p:nvSpPr>
        <p:spPr>
          <a:xfrm>
            <a:off x="628650" y="1286278"/>
            <a:ext cx="7886700" cy="4573914"/>
          </a:xfrm>
        </p:spPr>
        <p:txBody>
          <a:bodyPr>
            <a:normAutofit/>
          </a:bodyPr>
          <a:lstStyle/>
          <a:p>
            <a:r>
              <a:rPr kumimoji="1" lang="en-US" altLang="zh-CN" dirty="0"/>
              <a:t>Text prompt </a:t>
            </a:r>
            <a:r>
              <a:rPr kumimoji="1" lang="en-US" altLang="zh-CN" baseline="30000" dirty="0"/>
              <a:t>[1] [2]</a:t>
            </a:r>
          </a:p>
          <a:p>
            <a:r>
              <a:rPr kumimoji="1" lang="en-US" altLang="zh-CN" dirty="0"/>
              <a:t>In-context learning </a:t>
            </a:r>
            <a:r>
              <a:rPr kumimoji="1" lang="en-US" altLang="zh-CN" baseline="30000" dirty="0"/>
              <a:t>[3] [4]</a:t>
            </a:r>
          </a:p>
          <a:p>
            <a:r>
              <a:rPr kumimoji="1" lang="en-US" altLang="zh-CN" dirty="0"/>
              <a:t>Instruction learning </a:t>
            </a:r>
          </a:p>
          <a:p>
            <a:pPr lvl="1"/>
            <a:r>
              <a:rPr lang="en" altLang="zh-CN" dirty="0"/>
              <a:t>GRIPS</a:t>
            </a:r>
            <a:r>
              <a:rPr kumimoji="1" lang="en-US" altLang="zh-CN" baseline="30000" dirty="0"/>
              <a:t>[5] </a:t>
            </a:r>
          </a:p>
          <a:p>
            <a:pPr lvl="1"/>
            <a:r>
              <a:rPr lang="en" altLang="zh-CN" dirty="0"/>
              <a:t>NATURAL INSTRUCTIONS</a:t>
            </a:r>
            <a:r>
              <a:rPr kumimoji="1" lang="en-US" altLang="zh-CN" baseline="30000" dirty="0"/>
              <a:t>[6]</a:t>
            </a:r>
          </a:p>
          <a:p>
            <a:r>
              <a:rPr kumimoji="1" lang="en-US" altLang="zh-CN" dirty="0"/>
              <a:t>RL-based Methods</a:t>
            </a:r>
          </a:p>
          <a:p>
            <a:pPr lvl="1"/>
            <a:r>
              <a:rPr kumimoji="1" lang="en-US" altLang="zh-CN" dirty="0" err="1"/>
              <a:t>RLprompt</a:t>
            </a:r>
            <a:r>
              <a:rPr kumimoji="1" lang="en-US" altLang="zh-CN" dirty="0"/>
              <a:t> </a:t>
            </a:r>
            <a:r>
              <a:rPr kumimoji="1" lang="en-US" altLang="zh-CN" baseline="30000" dirty="0"/>
              <a:t>[7]</a:t>
            </a:r>
          </a:p>
          <a:p>
            <a:r>
              <a:rPr kumimoji="1" lang="en-US" altLang="zh-CN" dirty="0"/>
              <a:t>DFO-based Methods</a:t>
            </a:r>
          </a:p>
          <a:p>
            <a:pPr lvl="1"/>
            <a:r>
              <a:rPr kumimoji="1" lang="en-US" altLang="zh-CN" dirty="0"/>
              <a:t>BBT </a:t>
            </a:r>
            <a:r>
              <a:rPr kumimoji="1" lang="en-US" altLang="zh-CN" baseline="30000" dirty="0"/>
              <a:t>[8]</a:t>
            </a:r>
          </a:p>
          <a:p>
            <a:pPr lvl="1"/>
            <a:r>
              <a:rPr kumimoji="1" lang="en-US" altLang="zh-CN" dirty="0"/>
              <a:t>BBTv2</a:t>
            </a:r>
            <a:r>
              <a:rPr kumimoji="1" lang="en-US" altLang="zh-CN" baseline="30000" dirty="0"/>
              <a:t> [9]</a:t>
            </a:r>
          </a:p>
        </p:txBody>
      </p:sp>
      <p:sp>
        <p:nvSpPr>
          <p:cNvPr id="4" name="日期占位符 3">
            <a:extLst>
              <a:ext uri="{FF2B5EF4-FFF2-40B4-BE49-F238E27FC236}">
                <a16:creationId xmlns:a16="http://schemas.microsoft.com/office/drawing/2014/main" id="{444F4E1D-13E8-E4F3-B771-CFF986EA6711}"/>
              </a:ext>
            </a:extLst>
          </p:cNvPr>
          <p:cNvSpPr>
            <a:spLocks noGrp="1"/>
          </p:cNvSpPr>
          <p:nvPr>
            <p:ph type="dt" sz="half" idx="10"/>
          </p:nvPr>
        </p:nvSpPr>
        <p:spPr/>
        <p:txBody>
          <a:bodyPr/>
          <a:lstStyle/>
          <a:p>
            <a:r>
              <a:rPr kumimoji="1" lang="en-US" altLang="zh-CN" dirty="0" err="1"/>
              <a:t>DataIsPower</a:t>
            </a:r>
            <a:endParaRPr kumimoji="1" lang="zh-CN" altLang="en-US" dirty="0"/>
          </a:p>
        </p:txBody>
      </p:sp>
      <p:sp>
        <p:nvSpPr>
          <p:cNvPr id="5" name="页脚占位符 4">
            <a:extLst>
              <a:ext uri="{FF2B5EF4-FFF2-40B4-BE49-F238E27FC236}">
                <a16:creationId xmlns:a16="http://schemas.microsoft.com/office/drawing/2014/main" id="{7222BEDE-78F3-7722-13A5-511687820C14}"/>
              </a:ext>
            </a:extLst>
          </p:cNvPr>
          <p:cNvSpPr>
            <a:spLocks noGrp="1"/>
          </p:cNvSpPr>
          <p:nvPr>
            <p:ph type="ftr" sz="quarter" idx="11"/>
          </p:nvPr>
        </p:nvSpPr>
        <p:spPr/>
        <p:txBody>
          <a:bodyPr/>
          <a:lstStyle/>
          <a:p>
            <a:r>
              <a:rPr kumimoji="1" lang="zh-CN" altLang="en-US"/>
              <a:t>预训练语言模型应用调优算法</a:t>
            </a:r>
          </a:p>
        </p:txBody>
      </p:sp>
    </p:spTree>
    <p:extLst>
      <p:ext uri="{BB962C8B-B14F-4D97-AF65-F5344CB8AC3E}">
        <p14:creationId xmlns:p14="http://schemas.microsoft.com/office/powerpoint/2010/main" val="267951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315F2-1BE5-8B09-D6F4-F5CBB1792E2E}"/>
              </a:ext>
            </a:extLst>
          </p:cNvPr>
          <p:cNvSpPr>
            <a:spLocks noGrp="1"/>
          </p:cNvSpPr>
          <p:nvPr>
            <p:ph type="title"/>
          </p:nvPr>
        </p:nvSpPr>
        <p:spPr/>
        <p:txBody>
          <a:bodyPr/>
          <a:lstStyle/>
          <a:p>
            <a:r>
              <a:rPr kumimoji="1" lang="en-US" altLang="zh-CN" dirty="0"/>
              <a:t>DFO-based Methods</a:t>
            </a:r>
            <a:endParaRPr kumimoji="1" lang="zh-CN" altLang="en-US" dirty="0"/>
          </a:p>
        </p:txBody>
      </p:sp>
      <p:sp>
        <p:nvSpPr>
          <p:cNvPr id="4" name="日期占位符 3">
            <a:extLst>
              <a:ext uri="{FF2B5EF4-FFF2-40B4-BE49-F238E27FC236}">
                <a16:creationId xmlns:a16="http://schemas.microsoft.com/office/drawing/2014/main" id="{E764C2A5-3882-74FD-930D-895E9B8BCC64}"/>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6915E0FC-AADE-3450-5CDD-338C5CEAF59C}"/>
              </a:ext>
            </a:extLst>
          </p:cNvPr>
          <p:cNvSpPr>
            <a:spLocks noGrp="1"/>
          </p:cNvSpPr>
          <p:nvPr>
            <p:ph type="ftr" sz="quarter" idx="11"/>
          </p:nvPr>
        </p:nvSpPr>
        <p:spPr/>
        <p:txBody>
          <a:bodyPr/>
          <a:lstStyle/>
          <a:p>
            <a:r>
              <a:rPr kumimoji="1" lang="zh-CN" altLang="en-US"/>
              <a:t>预训练语言模型应用调优算法</a:t>
            </a:r>
          </a:p>
        </p:txBody>
      </p:sp>
      <p:pic>
        <p:nvPicPr>
          <p:cNvPr id="3" name="图片 2">
            <a:extLst>
              <a:ext uri="{FF2B5EF4-FFF2-40B4-BE49-F238E27FC236}">
                <a16:creationId xmlns:a16="http://schemas.microsoft.com/office/drawing/2014/main" id="{9DD17E58-6DD3-D037-0314-529B8FE5265D}"/>
              </a:ext>
            </a:extLst>
          </p:cNvPr>
          <p:cNvPicPr>
            <a:picLocks noChangeAspect="1"/>
          </p:cNvPicPr>
          <p:nvPr/>
        </p:nvPicPr>
        <p:blipFill>
          <a:blip r:embed="rId3"/>
          <a:stretch>
            <a:fillRect/>
          </a:stretch>
        </p:blipFill>
        <p:spPr>
          <a:xfrm>
            <a:off x="-4289" y="882175"/>
            <a:ext cx="9148289" cy="2724870"/>
          </a:xfrm>
          <a:prstGeom prst="rect">
            <a:avLst/>
          </a:prstGeom>
        </p:spPr>
      </p:pic>
      <p:sp>
        <p:nvSpPr>
          <p:cNvPr id="7" name="文本框 6">
            <a:extLst>
              <a:ext uri="{FF2B5EF4-FFF2-40B4-BE49-F238E27FC236}">
                <a16:creationId xmlns:a16="http://schemas.microsoft.com/office/drawing/2014/main" id="{571FCFDD-8535-5DFC-4952-71001380D7F0}"/>
              </a:ext>
            </a:extLst>
          </p:cNvPr>
          <p:cNvSpPr txBox="1"/>
          <p:nvPr/>
        </p:nvSpPr>
        <p:spPr>
          <a:xfrm>
            <a:off x="1324467" y="3495947"/>
            <a:ext cx="1278924" cy="461665"/>
          </a:xfrm>
          <a:prstGeom prst="rect">
            <a:avLst/>
          </a:prstGeom>
          <a:noFill/>
        </p:spPr>
        <p:txBody>
          <a:bodyPr wrap="square">
            <a:spAutoFit/>
          </a:bodyPr>
          <a:lstStyle/>
          <a:p>
            <a:r>
              <a:rPr kumimoji="1" lang="en-US" altLang="zh-CN" sz="240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BBT </a:t>
            </a:r>
            <a:r>
              <a:rPr kumimoji="1" lang="en-US" altLang="zh-CN" sz="24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cs typeface="+mn-cs"/>
              </a:rPr>
              <a:t>[8]</a:t>
            </a:r>
            <a:endParaRPr lang="zh-CN" altLang="en-US" sz="1600" baseline="30000" dirty="0"/>
          </a:p>
        </p:txBody>
      </p:sp>
      <p:sp>
        <p:nvSpPr>
          <p:cNvPr id="9" name="文本框 8">
            <a:extLst>
              <a:ext uri="{FF2B5EF4-FFF2-40B4-BE49-F238E27FC236}">
                <a16:creationId xmlns:a16="http://schemas.microsoft.com/office/drawing/2014/main" id="{417D4450-1160-5771-ECFA-4BF660F1739D}"/>
              </a:ext>
            </a:extLst>
          </p:cNvPr>
          <p:cNvSpPr txBox="1"/>
          <p:nvPr/>
        </p:nvSpPr>
        <p:spPr>
          <a:xfrm>
            <a:off x="6276165" y="3495947"/>
            <a:ext cx="169012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40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BBTv2 </a:t>
            </a:r>
            <a:r>
              <a:rPr kumimoji="1" lang="en-US" altLang="zh-CN" sz="240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cs typeface="+mn-cs"/>
              </a:rPr>
              <a:t>[9]</a:t>
            </a:r>
            <a:endParaRPr kumimoji="0" lang="zh-CN" altLang="en-US" sz="1600" i="0" u="none" strike="noStrike" kern="1200" cap="none" spc="0" normalizeH="0" baseline="30000" noProof="0" dirty="0">
              <a:ln>
                <a:noFill/>
              </a:ln>
              <a:solidFill>
                <a:prstClr val="black"/>
              </a:solidFill>
              <a:effectLst/>
              <a:uLnTx/>
              <a:uFillTx/>
              <a:latin typeface="Calibri" panose="020F0502020204030204"/>
              <a:ea typeface="等线" panose="02010600030101010101" pitchFamily="2" charset="-122"/>
              <a:cs typeface="+mn-cs"/>
            </a:endParaRPr>
          </a:p>
        </p:txBody>
      </p:sp>
      <p:pic>
        <p:nvPicPr>
          <p:cNvPr id="11" name="图片 10">
            <a:extLst>
              <a:ext uri="{FF2B5EF4-FFF2-40B4-BE49-F238E27FC236}">
                <a16:creationId xmlns:a16="http://schemas.microsoft.com/office/drawing/2014/main" id="{3061FA23-E7AA-E8EF-46EF-7764BEB09C3C}"/>
              </a:ext>
            </a:extLst>
          </p:cNvPr>
          <p:cNvPicPr>
            <a:picLocks noChangeAspect="1"/>
          </p:cNvPicPr>
          <p:nvPr/>
        </p:nvPicPr>
        <p:blipFill>
          <a:blip r:embed="rId4"/>
          <a:stretch>
            <a:fillRect/>
          </a:stretch>
        </p:blipFill>
        <p:spPr>
          <a:xfrm>
            <a:off x="1143692" y="3970054"/>
            <a:ext cx="6521885" cy="2548193"/>
          </a:xfrm>
          <a:prstGeom prst="rect">
            <a:avLst/>
          </a:prstGeom>
        </p:spPr>
      </p:pic>
      <p:cxnSp>
        <p:nvCxnSpPr>
          <p:cNvPr id="15" name="直线连接符 14">
            <a:extLst>
              <a:ext uri="{FF2B5EF4-FFF2-40B4-BE49-F238E27FC236}">
                <a16:creationId xmlns:a16="http://schemas.microsoft.com/office/drawing/2014/main" id="{2B0B1E9C-656B-257C-65BB-DD0235DB663E}"/>
              </a:ext>
            </a:extLst>
          </p:cNvPr>
          <p:cNvCxnSpPr/>
          <p:nvPr/>
        </p:nvCxnSpPr>
        <p:spPr>
          <a:xfrm>
            <a:off x="4729871" y="4860758"/>
            <a:ext cx="52939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直线连接符 15">
            <a:extLst>
              <a:ext uri="{FF2B5EF4-FFF2-40B4-BE49-F238E27FC236}">
                <a16:creationId xmlns:a16="http://schemas.microsoft.com/office/drawing/2014/main" id="{79BBC0D5-F37F-12E2-986F-06A629F3AD51}"/>
              </a:ext>
            </a:extLst>
          </p:cNvPr>
          <p:cNvCxnSpPr/>
          <p:nvPr/>
        </p:nvCxnSpPr>
        <p:spPr>
          <a:xfrm>
            <a:off x="4099832" y="5145506"/>
            <a:ext cx="52939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直线连接符 16">
            <a:extLst>
              <a:ext uri="{FF2B5EF4-FFF2-40B4-BE49-F238E27FC236}">
                <a16:creationId xmlns:a16="http://schemas.microsoft.com/office/drawing/2014/main" id="{699FC20A-571C-BBE1-65F1-E651AB4EC971}"/>
              </a:ext>
            </a:extLst>
          </p:cNvPr>
          <p:cNvCxnSpPr/>
          <p:nvPr/>
        </p:nvCxnSpPr>
        <p:spPr>
          <a:xfrm>
            <a:off x="5351502" y="4736432"/>
            <a:ext cx="52939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直线连接符 20">
            <a:extLst>
              <a:ext uri="{FF2B5EF4-FFF2-40B4-BE49-F238E27FC236}">
                <a16:creationId xmlns:a16="http://schemas.microsoft.com/office/drawing/2014/main" id="{F542DFCD-336F-7413-B2FE-0788880E337A}"/>
              </a:ext>
            </a:extLst>
          </p:cNvPr>
          <p:cNvCxnSpPr/>
          <p:nvPr/>
        </p:nvCxnSpPr>
        <p:spPr>
          <a:xfrm>
            <a:off x="5964746" y="5137485"/>
            <a:ext cx="52939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直线连接符 21">
            <a:extLst>
              <a:ext uri="{FF2B5EF4-FFF2-40B4-BE49-F238E27FC236}">
                <a16:creationId xmlns:a16="http://schemas.microsoft.com/office/drawing/2014/main" id="{9DD87EC2-75B2-1828-00B5-46D09B5B8981}"/>
              </a:ext>
            </a:extLst>
          </p:cNvPr>
          <p:cNvCxnSpPr/>
          <p:nvPr/>
        </p:nvCxnSpPr>
        <p:spPr>
          <a:xfrm>
            <a:off x="6646535" y="4736432"/>
            <a:ext cx="52939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893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7296DD-D42F-6F0D-742F-92F52C298CDA}"/>
              </a:ext>
            </a:extLst>
          </p:cNvPr>
          <p:cNvPicPr>
            <a:picLocks noChangeAspect="1"/>
          </p:cNvPicPr>
          <p:nvPr/>
        </p:nvPicPr>
        <p:blipFill>
          <a:blip r:embed="rId3"/>
          <a:stretch>
            <a:fillRect/>
          </a:stretch>
        </p:blipFill>
        <p:spPr>
          <a:xfrm>
            <a:off x="3931830" y="874812"/>
            <a:ext cx="5236234" cy="2638412"/>
          </a:xfrm>
          <a:prstGeom prst="rect">
            <a:avLst/>
          </a:prstGeom>
        </p:spPr>
      </p:pic>
      <p:sp>
        <p:nvSpPr>
          <p:cNvPr id="18" name="文本框 17">
            <a:extLst>
              <a:ext uri="{FF2B5EF4-FFF2-40B4-BE49-F238E27FC236}">
                <a16:creationId xmlns:a16="http://schemas.microsoft.com/office/drawing/2014/main" id="{49F929BC-84AC-4ED9-3976-68E05DE1DF8F}"/>
              </a:ext>
            </a:extLst>
          </p:cNvPr>
          <p:cNvSpPr txBox="1"/>
          <p:nvPr/>
        </p:nvSpPr>
        <p:spPr>
          <a:xfrm>
            <a:off x="48128" y="1078331"/>
            <a:ext cx="8778430" cy="519732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1. DFO</a:t>
            </a:r>
          </a:p>
          <a:p>
            <a:pPr marL="685800" lvl="1" indent="-228600" defTabSz="914400">
              <a:lnSpc>
                <a:spcPct val="90000"/>
              </a:lnSpc>
              <a:spcBef>
                <a:spcPts val="1000"/>
              </a:spcBef>
              <a:buFont typeface="Arial" panose="020B0604020202020204" pitchFamily="34" charset="0"/>
              <a:buChar char="•"/>
              <a:defRPr/>
            </a:pP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Powell </a:t>
            </a:r>
            <a:r>
              <a:rPr kumimoji="1" lang="en-US" altLang="zh-CN" sz="2000" b="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rPr>
              <a:t>[9]</a:t>
            </a: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 COBYLA </a:t>
            </a:r>
            <a:r>
              <a:rPr kumimoji="1" lang="en-US" altLang="zh-CN" sz="2000" b="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rPr>
              <a:t>[10]</a:t>
            </a:r>
            <a:r>
              <a:rPr kumimoji="1" lang="en-US" altLang="zh-CN" sz="2000" dirty="0">
                <a:solidFill>
                  <a:prstClr val="black"/>
                </a:solidFill>
                <a:latin typeface="Rockwell" panose="02060603020205020403" pitchFamily="18" charset="0"/>
                <a:ea typeface="SimHei" panose="02010609060101010101" pitchFamily="49" charset="-122"/>
              </a:rPr>
              <a:t>, …</a:t>
            </a:r>
            <a:endParaRPr kumimoji="1" lang="en-US" altLang="zh-CN" sz="2000" b="0" i="0" u="none" strike="noStrike" kern="1200" cap="none" spc="0" normalizeH="0" baseline="30000" noProof="0" dirty="0">
              <a:ln>
                <a:noFill/>
              </a:ln>
              <a:solidFill>
                <a:prstClr val="black"/>
              </a:solidFill>
              <a:effectLst/>
              <a:uLnTx/>
              <a:uFillTx/>
              <a:latin typeface="Rockwell" panose="02060603020205020403" pitchFamily="18" charset="0"/>
              <a:ea typeface="SimHei" panose="02010609060101010101" pitchFamily="49" charset="-122"/>
            </a:endParaRPr>
          </a:p>
          <a:p>
            <a:pPr marL="685800" lvl="1" indent="-228600" defTabSz="914400">
              <a:lnSpc>
                <a:spcPct val="90000"/>
              </a:lnSpc>
              <a:spcBef>
                <a:spcPts val="1000"/>
              </a:spcBef>
              <a:buFont typeface="Arial" panose="020B0604020202020204" pitchFamily="34" charset="0"/>
              <a:buChar char="•"/>
              <a:defRPr/>
            </a:pPr>
            <a:r>
              <a:rPr kumimoji="1" lang="en-US" altLang="zh-CN" sz="2000" dirty="0">
                <a:solidFill>
                  <a:prstClr val="black"/>
                </a:solidFill>
                <a:latin typeface="Rockwell" panose="02060603020205020403" pitchFamily="18" charset="0"/>
                <a:ea typeface="SimHei" panose="02010609060101010101" pitchFamily="49" charset="-122"/>
              </a:rPr>
              <a:t>ESRL </a:t>
            </a:r>
            <a:r>
              <a:rPr kumimoji="1" lang="en-US" altLang="zh-CN" sz="2000" baseline="30000" dirty="0">
                <a:solidFill>
                  <a:prstClr val="black"/>
                </a:solidFill>
                <a:latin typeface="Rockwell" panose="02060603020205020403" pitchFamily="18" charset="0"/>
                <a:ea typeface="SimHei" panose="02010609060101010101" pitchFamily="49" charset="-122"/>
              </a:rPr>
              <a:t>[11]</a:t>
            </a:r>
            <a:r>
              <a:rPr kumimoji="1" lang="en-US" altLang="zh-CN" sz="2000" dirty="0">
                <a:solidFill>
                  <a:prstClr val="black"/>
                </a:solidFill>
                <a:latin typeface="Rockwell" panose="02060603020205020403" pitchFamily="18" charset="0"/>
                <a:ea typeface="SimHei" panose="02010609060101010101" pitchFamily="49" charset="-122"/>
              </a:rPr>
              <a:t>,</a:t>
            </a:r>
            <a:r>
              <a:rPr kumimoji="1" lang="en-US" altLang="zh-CN" sz="2000" baseline="30000" dirty="0">
                <a:solidFill>
                  <a:prstClr val="black"/>
                </a:solidFill>
                <a:latin typeface="Rockwell" panose="02060603020205020403" pitchFamily="18" charset="0"/>
                <a:ea typeface="SimHei" panose="02010609060101010101" pitchFamily="49" charset="-122"/>
              </a:rPr>
              <a:t> </a:t>
            </a:r>
            <a:r>
              <a:rPr kumimoji="1" lang="en-US" altLang="zh-CN" sz="2000" dirty="0">
                <a:solidFill>
                  <a:prstClr val="black"/>
                </a:solidFill>
                <a:latin typeface="Rockwell" panose="02060603020205020403" pitchFamily="18" charset="0"/>
                <a:ea typeface="SimHei" panose="02010609060101010101" pitchFamily="49" charset="-122"/>
              </a:rPr>
              <a:t>ERL </a:t>
            </a:r>
            <a:r>
              <a:rPr kumimoji="1" lang="en-US" altLang="zh-CN" sz="2000" baseline="30000" dirty="0">
                <a:solidFill>
                  <a:prstClr val="black"/>
                </a:solidFill>
                <a:latin typeface="Rockwell" panose="02060603020205020403" pitchFamily="18" charset="0"/>
                <a:ea typeface="SimHei" panose="02010609060101010101" pitchFamily="49" charset="-122"/>
              </a:rPr>
              <a:t>[12]</a:t>
            </a:r>
            <a:r>
              <a:rPr kumimoji="1" lang="en-US" altLang="zh-CN" sz="2000" dirty="0">
                <a:solidFill>
                  <a:prstClr val="black"/>
                </a:solidFill>
                <a:latin typeface="Rockwell" panose="02060603020205020403" pitchFamily="18" charset="0"/>
                <a:ea typeface="SimHei" panose="02010609060101010101" pitchFamily="49" charset="-122"/>
              </a:rPr>
              <a:t>, CERL </a:t>
            </a:r>
            <a:r>
              <a:rPr kumimoji="1" lang="en-US" altLang="zh-CN" sz="2000" baseline="30000" dirty="0">
                <a:solidFill>
                  <a:prstClr val="black"/>
                </a:solidFill>
                <a:latin typeface="Rockwell" panose="02060603020205020403" pitchFamily="18" charset="0"/>
                <a:ea typeface="SimHei" panose="02010609060101010101" pitchFamily="49" charset="-122"/>
              </a:rPr>
              <a:t>[13]</a:t>
            </a:r>
            <a:endParaRPr kumimoji="1" lang="en-US" altLang="zh-CN" sz="2000" dirty="0">
              <a:solidFill>
                <a:prstClr val="black"/>
              </a:solidFill>
              <a:latin typeface="Rockwell" panose="02060603020205020403" pitchFamily="18" charset="0"/>
              <a:ea typeface="SimHei" panose="02010609060101010101" pitchFamily="49" charset="-122"/>
            </a:endParaRPr>
          </a:p>
          <a:p>
            <a:pPr defTabSz="914400">
              <a:lnSpc>
                <a:spcPct val="90000"/>
              </a:lnSpc>
              <a:spcBef>
                <a:spcPts val="1000"/>
              </a:spcBef>
              <a:defRPr/>
            </a:pPr>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2. Random Matrix</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CN" sz="2000" dirty="0">
                <a:solidFill>
                  <a:prstClr val="black"/>
                </a:solidFill>
                <a:latin typeface="Rockwell" panose="02060603020205020403" pitchFamily="18" charset="0"/>
                <a:ea typeface="SimHei" panose="02010609060101010101" pitchFamily="49" charset="-122"/>
              </a:rPr>
              <a:t>N</a:t>
            </a:r>
            <a:r>
              <a:rPr kumimoji="1" lang="en-US" altLang="zh-CN" sz="2000" b="0" i="0" u="none" strike="noStrike" kern="1200" cap="none" spc="0" normalizeH="0" baseline="0" noProof="0" dirty="0" err="1">
                <a:ln>
                  <a:noFill/>
                </a:ln>
                <a:solidFill>
                  <a:prstClr val="black"/>
                </a:solidFill>
                <a:effectLst/>
                <a:uLnTx/>
                <a:uFillTx/>
                <a:latin typeface="Rockwell" panose="02060603020205020403" pitchFamily="18" charset="0"/>
                <a:ea typeface="SimHei" panose="02010609060101010101" pitchFamily="49" charset="-122"/>
                <a:cs typeface="+mn-cs"/>
              </a:rPr>
              <a:t>ormal</a:t>
            </a: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 </a:t>
            </a:r>
            <a:r>
              <a:rPr kumimoji="1" lang="en-US" altLang="zh-CN" sz="2000" dirty="0">
                <a:solidFill>
                  <a:prstClr val="black"/>
                </a:solidFill>
                <a:latin typeface="Rockwell" panose="02060603020205020403" pitchFamily="18" charset="0"/>
                <a:ea typeface="SimHei" panose="02010609060101010101" pitchFamily="49" charset="-122"/>
              </a:rPr>
              <a:t>T</a:t>
            </a:r>
            <a:r>
              <a:rPr kumimoji="1" lang="en-US" altLang="zh-CN" sz="2000" b="0" i="0" u="none" strike="noStrike" kern="1200" cap="none" spc="0" normalizeH="0" baseline="0" noProof="0" dirty="0" err="1">
                <a:ln>
                  <a:noFill/>
                </a:ln>
                <a:solidFill>
                  <a:prstClr val="black"/>
                </a:solidFill>
                <a:effectLst/>
                <a:uLnTx/>
                <a:uFillTx/>
                <a:latin typeface="Rockwell" panose="02060603020205020403" pitchFamily="18" charset="0"/>
                <a:ea typeface="SimHei" panose="02010609060101010101" pitchFamily="49" charset="-122"/>
                <a:cs typeface="+mn-cs"/>
              </a:rPr>
              <a:t>runcated</a:t>
            </a:r>
            <a:r>
              <a:rPr kumimoji="1" lang="en-US" altLang="zh-CN" sz="2000" dirty="0">
                <a:solidFill>
                  <a:prstClr val="black"/>
                </a:solidFill>
                <a:latin typeface="Rockwell" panose="02060603020205020403" pitchFamily="18" charset="0"/>
                <a:ea typeface="SimHei" panose="02010609060101010101" pitchFamily="49" charset="-122"/>
              </a:rPr>
              <a:t> N</a:t>
            </a:r>
            <a:r>
              <a:rPr kumimoji="1" lang="en-US" altLang="zh-CN" sz="2000" b="0" i="0" u="none" strike="noStrike" kern="1200" cap="none" spc="0" normalizeH="0" baseline="0" noProof="0" dirty="0" err="1">
                <a:ln>
                  <a:noFill/>
                </a:ln>
                <a:solidFill>
                  <a:prstClr val="black"/>
                </a:solidFill>
                <a:effectLst/>
                <a:uLnTx/>
                <a:uFillTx/>
                <a:latin typeface="Rockwell" panose="02060603020205020403" pitchFamily="18" charset="0"/>
                <a:ea typeface="SimHei" panose="02010609060101010101" pitchFamily="49" charset="-122"/>
                <a:cs typeface="+mn-cs"/>
              </a:rPr>
              <a:t>ormal</a:t>
            </a:r>
            <a:endParaRPr kumimoji="1" lang="en-US" altLang="zh-CN" sz="2000" dirty="0">
              <a:solidFill>
                <a:prstClr val="black"/>
              </a:solidFill>
              <a:latin typeface="Rockwell" panose="02060603020205020403" pitchFamily="18" charset="0"/>
              <a:ea typeface="SimHei" panose="02010609060101010101" pitchFamily="49" charset="-122"/>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CN" sz="2000" dirty="0">
                <a:solidFill>
                  <a:prstClr val="black"/>
                </a:solidFill>
                <a:latin typeface="Rockwell" panose="02060603020205020403" pitchFamily="18" charset="0"/>
                <a:ea typeface="SimHei" panose="02010609060101010101" pitchFamily="49" charset="-122"/>
              </a:rPr>
              <a:t>Xavier </a:t>
            </a:r>
            <a:r>
              <a:rPr kumimoji="1" lang="en-US" altLang="zh-CN" sz="2000" baseline="30000" dirty="0">
                <a:solidFill>
                  <a:prstClr val="black"/>
                </a:solidFill>
                <a:latin typeface="Rockwell" panose="02060603020205020403" pitchFamily="18" charset="0"/>
                <a:ea typeface="SimHei" panose="02010609060101010101" pitchFamily="49" charset="-122"/>
              </a:rPr>
              <a:t>[16]</a:t>
            </a:r>
            <a:r>
              <a:rPr kumimoji="1" lang="en-US" altLang="zh-CN" sz="2000" dirty="0">
                <a:solidFill>
                  <a:prstClr val="black"/>
                </a:solidFill>
                <a:latin typeface="Rockwell" panose="02060603020205020403" pitchFamily="18" charset="0"/>
                <a:ea typeface="SimHei" panose="02010609060101010101" pitchFamily="49" charset="-122"/>
              </a:rPr>
              <a:t>, </a:t>
            </a:r>
            <a:r>
              <a:rPr kumimoji="1" lang="en-US" altLang="zh-CN" sz="2000" dirty="0" err="1">
                <a:solidFill>
                  <a:prstClr val="black"/>
                </a:solidFill>
                <a:latin typeface="Rockwell" panose="02060603020205020403" pitchFamily="18" charset="0"/>
                <a:ea typeface="SimHei" panose="02010609060101010101" pitchFamily="49" charset="-122"/>
              </a:rPr>
              <a:t>Kaiming</a:t>
            </a:r>
            <a:r>
              <a:rPr kumimoji="1" lang="en-US" altLang="zh-CN" sz="2000" dirty="0">
                <a:solidFill>
                  <a:prstClr val="black"/>
                </a:solidFill>
                <a:latin typeface="Rockwell" panose="02060603020205020403" pitchFamily="18" charset="0"/>
                <a:ea typeface="SimHei" panose="02010609060101010101" pitchFamily="49" charset="-122"/>
              </a:rPr>
              <a:t> Init </a:t>
            </a:r>
            <a:r>
              <a:rPr kumimoji="1" lang="en-US" altLang="zh-CN" sz="2000" baseline="30000" dirty="0">
                <a:solidFill>
                  <a:prstClr val="black"/>
                </a:solidFill>
                <a:latin typeface="Rockwell" panose="02060603020205020403" pitchFamily="18" charset="0"/>
                <a:ea typeface="SimHei" panose="02010609060101010101" pitchFamily="49" charset="-122"/>
              </a:rPr>
              <a:t>[17]</a:t>
            </a:r>
            <a:endParaRPr kumimoji="1" lang="en-US" altLang="zh-CN" sz="2000" dirty="0">
              <a:solidFill>
                <a:prstClr val="black"/>
              </a:solidFill>
              <a:latin typeface="Rockwell" panose="02060603020205020403" pitchFamily="18" charset="0"/>
              <a:ea typeface="SimHei" panose="02010609060101010101" pitchFamily="49" charset="-122"/>
            </a:endParaRPr>
          </a:p>
          <a:p>
            <a:pPr defTabSz="914400">
              <a:lnSpc>
                <a:spcPct val="90000"/>
              </a:lnSpc>
              <a:spcBef>
                <a:spcPts val="1000"/>
              </a:spcBef>
              <a:defRPr/>
            </a:pPr>
            <a:r>
              <a:rPr kumimoji="1" lang="en-US" altLang="zh-CN" sz="2800" dirty="0">
                <a:solidFill>
                  <a:prstClr val="black"/>
                </a:solidFill>
                <a:latin typeface="Rockwell" panose="02060603020205020403" pitchFamily="18" charset="0"/>
                <a:ea typeface="SimHei" panose="02010609060101010101" pitchFamily="49" charset="-122"/>
              </a:rPr>
              <a:t>3. Initial Prompt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zh-CN" sz="2000" dirty="0">
                <a:solidFill>
                  <a:prstClr val="black"/>
                </a:solidFill>
                <a:latin typeface="Rockwell" panose="02060603020205020403" pitchFamily="18" charset="0"/>
                <a:ea typeface="SimHei" panose="02010609060101010101" pitchFamily="49" charset="-122"/>
              </a:rPr>
              <a:t>In-context</a:t>
            </a:r>
            <a:r>
              <a:rPr kumimoji="1" lang="en-US" altLang="zh-CN" sz="2000" baseline="30000" dirty="0">
                <a:solidFill>
                  <a:prstClr val="black"/>
                </a:solidFill>
                <a:latin typeface="Rockwell" panose="02060603020205020403" pitchFamily="18" charset="0"/>
                <a:ea typeface="SimHei" panose="02010609060101010101" pitchFamily="49" charset="-122"/>
              </a:rPr>
              <a:t>[3]</a:t>
            </a:r>
            <a:r>
              <a:rPr kumimoji="1" lang="en-US" altLang="zh-CN" sz="2000" dirty="0">
                <a:solidFill>
                  <a:prstClr val="black"/>
                </a:solidFill>
                <a:latin typeface="Rockwell" panose="02060603020205020403" pitchFamily="18" charset="0"/>
                <a:ea typeface="SimHei" panose="02010609060101010101" pitchFamily="49" charset="-122"/>
              </a:rPr>
              <a:t>, Instruction</a:t>
            </a:r>
            <a:r>
              <a:rPr kumimoji="1" lang="en-US" altLang="zh-CN" sz="2000" baseline="30000" dirty="0">
                <a:solidFill>
                  <a:prstClr val="black"/>
                </a:solidFill>
                <a:latin typeface="Rockwell" panose="02060603020205020403" pitchFamily="18" charset="0"/>
                <a:ea typeface="SimHei" panose="02010609060101010101" pitchFamily="49" charset="-122"/>
              </a:rPr>
              <a:t>[5]</a:t>
            </a:r>
            <a:r>
              <a:rPr kumimoji="1" lang="en-US" altLang="zh-CN" sz="2000" dirty="0">
                <a:solidFill>
                  <a:prstClr val="black"/>
                </a:solidFill>
                <a:latin typeface="Rockwell" panose="02060603020205020403" pitchFamily="18" charset="0"/>
                <a:ea typeface="SimHei" panose="02010609060101010101" pitchFamily="49" charset="-122"/>
              </a:rPr>
              <a:t>, </a:t>
            </a:r>
            <a:r>
              <a:rPr kumimoji="1" lang="en-US" altLang="zh-CN" sz="2000" dirty="0" err="1">
                <a:solidFill>
                  <a:prstClr val="black"/>
                </a:solidFill>
                <a:latin typeface="Rockwell" panose="02060603020205020403" pitchFamily="18" charset="0"/>
                <a:ea typeface="SimHei" panose="02010609060101010101" pitchFamily="49" charset="-122"/>
              </a:rPr>
              <a:t>RLprompt</a:t>
            </a:r>
            <a:r>
              <a:rPr kumimoji="1" lang="en-US" altLang="zh-CN" sz="2000" baseline="30000" dirty="0">
                <a:solidFill>
                  <a:prstClr val="black"/>
                </a:solidFill>
                <a:latin typeface="Rockwell" panose="02060603020205020403" pitchFamily="18" charset="0"/>
                <a:ea typeface="SimHei" panose="02010609060101010101" pitchFamily="49" charset="-122"/>
              </a:rPr>
              <a:t>[7]</a:t>
            </a:r>
            <a:endParaRPr kumimoji="1" lang="en-US" altLang="zh-CN" sz="2800" dirty="0">
              <a:solidFill>
                <a:prstClr val="black"/>
              </a:solidFill>
              <a:latin typeface="Rockwell" panose="02060603020205020403" pitchFamily="18" charset="0"/>
              <a:ea typeface="SimHei" panose="02010609060101010101" pitchFamily="49" charset="-122"/>
            </a:endParaRPr>
          </a:p>
          <a:p>
            <a:pPr defTabSz="914400">
              <a:lnSpc>
                <a:spcPct val="90000"/>
              </a:lnSpc>
              <a:spcBef>
                <a:spcPts val="1000"/>
              </a:spcBef>
              <a:defRPr/>
            </a:pPr>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4. </a:t>
            </a:r>
            <a:r>
              <a:rPr kumimoji="1" lang="en" altLang="zh-CN" sz="2800" dirty="0">
                <a:solidFill>
                  <a:prstClr val="black"/>
                </a:solidFill>
                <a:latin typeface="Rockwell" panose="02060603020205020403" pitchFamily="18" charset="0"/>
                <a:ea typeface="SimHei" panose="02010609060101010101" pitchFamily="49" charset="-122"/>
              </a:rPr>
              <a:t>C</a:t>
            </a:r>
            <a:r>
              <a:rPr kumimoji="1" lang="en" altLang="zh-CN" sz="2800" b="0" i="0" u="none" strike="noStrike" kern="1200" cap="none" spc="0" normalizeH="0" baseline="0" noProof="0" dirty="0" err="1">
                <a:ln>
                  <a:noFill/>
                </a:ln>
                <a:solidFill>
                  <a:prstClr val="black"/>
                </a:solidFill>
                <a:effectLst/>
                <a:uLnTx/>
                <a:uFillTx/>
                <a:latin typeface="Rockwell" panose="02060603020205020403" pitchFamily="18" charset="0"/>
                <a:ea typeface="SimHei" panose="02010609060101010101" pitchFamily="49" charset="-122"/>
              </a:rPr>
              <a:t>ombination</a:t>
            </a:r>
            <a:r>
              <a:rPr kumimoji="1" lang="en-US" altLang="zh-CN" sz="2800" dirty="0">
                <a:solidFill>
                  <a:prstClr val="black"/>
                </a:solidFill>
                <a:latin typeface="Rockwell" panose="02060603020205020403" pitchFamily="18" charset="0"/>
                <a:ea typeface="SimHei" panose="02010609060101010101" pitchFamily="49" charset="-122"/>
              </a:rPr>
              <a:t> </a:t>
            </a:r>
            <a:r>
              <a:rPr kumimoji="1" lang="zh-CN" altLang="en-US" sz="2800" dirty="0">
                <a:solidFill>
                  <a:prstClr val="black"/>
                </a:solidFill>
                <a:latin typeface="Rockwell" panose="02060603020205020403" pitchFamily="18" charset="0"/>
                <a:ea typeface="SimHei" panose="02010609060101010101" pitchFamily="49" charset="-122"/>
              </a:rPr>
              <a:t>      </a:t>
            </a:r>
            <a:r>
              <a:rPr kumimoji="1" lang="en-US" altLang="zh-CN" sz="2000" dirty="0">
                <a:solidFill>
                  <a:prstClr val="black"/>
                </a:solidFill>
                <a:latin typeface="Rockwell" panose="02060603020205020403" pitchFamily="18" charset="0"/>
                <a:ea typeface="SimHei" panose="02010609060101010101" pitchFamily="49" charset="-122"/>
              </a:rPr>
              <a:t>Preorder, </a:t>
            </a:r>
            <a:r>
              <a:rPr kumimoji="1" lang="en-US" altLang="zh-CN" sz="2000" dirty="0" err="1">
                <a:solidFill>
                  <a:prstClr val="black"/>
                </a:solidFill>
                <a:latin typeface="Rockwell" panose="02060603020205020403" pitchFamily="18" charset="0"/>
                <a:ea typeface="SimHei" panose="02010609060101010101" pitchFamily="49" charset="-122"/>
              </a:rPr>
              <a:t>Inorder</a:t>
            </a:r>
            <a:r>
              <a:rPr kumimoji="1" lang="en-US" altLang="zh-CN" sz="2000" dirty="0">
                <a:solidFill>
                  <a:prstClr val="black"/>
                </a:solidFill>
                <a:latin typeface="Rockwell" panose="02060603020205020403" pitchFamily="18" charset="0"/>
                <a:ea typeface="SimHei" panose="02010609060101010101" pitchFamily="49" charset="-122"/>
              </a:rPr>
              <a:t>, </a:t>
            </a:r>
            <a:r>
              <a:rPr kumimoji="1" lang="en-US" altLang="zh-CN" sz="2000" dirty="0" err="1">
                <a:solidFill>
                  <a:prstClr val="black"/>
                </a:solidFill>
                <a:latin typeface="Rockwell" panose="02060603020205020403" pitchFamily="18" charset="0"/>
                <a:ea typeface="SimHei" panose="02010609060101010101" pitchFamily="49" charset="-122"/>
              </a:rPr>
              <a:t>Postorder</a:t>
            </a:r>
            <a:endParaRPr kumimoji="1" lang="en"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endParaRPr>
          </a:p>
          <a:p>
            <a:pPr defTabSz="914400">
              <a:lnSpc>
                <a:spcPct val="90000"/>
              </a:lnSpc>
              <a:spcBef>
                <a:spcPts val="1000"/>
              </a:spcBef>
              <a:defRPr/>
            </a:pPr>
            <a:r>
              <a:rPr kumimoji="1" lang="en-US" altLang="zh-CN" sz="2800" dirty="0">
                <a:solidFill>
                  <a:prstClr val="black"/>
                </a:solidFill>
                <a:latin typeface="Rockwell" panose="02060603020205020403" pitchFamily="18" charset="0"/>
                <a:ea typeface="SimHei" panose="02010609060101010101" pitchFamily="49" charset="-122"/>
              </a:rPr>
              <a:t>5.</a:t>
            </a:r>
            <a:r>
              <a:rPr kumimoji="1" lang="zh-CN" altLang="en-US" sz="2800" dirty="0">
                <a:solidFill>
                  <a:prstClr val="black"/>
                </a:solidFill>
                <a:latin typeface="Rockwell" panose="02060603020205020403" pitchFamily="18" charset="0"/>
                <a:ea typeface="SimHei" panose="02010609060101010101" pitchFamily="49" charset="-122"/>
              </a:rPr>
              <a:t> </a:t>
            </a:r>
            <a:r>
              <a:rPr kumimoji="1" lang="en-US" altLang="zh-CN" sz="2800" dirty="0">
                <a:solidFill>
                  <a:prstClr val="black"/>
                </a:solidFill>
                <a:latin typeface="Rockwell" panose="02060603020205020403" pitchFamily="18" charset="0"/>
                <a:ea typeface="SimHei" panose="02010609060101010101" pitchFamily="49" charset="-122"/>
              </a:rPr>
              <a:t>Verbalizers          </a:t>
            </a:r>
            <a:r>
              <a:rPr kumimoji="1" lang="en-US" altLang="zh-CN" sz="2000" dirty="0" err="1">
                <a:solidFill>
                  <a:prstClr val="black"/>
                </a:solidFill>
                <a:latin typeface="Rockwell" panose="02060603020205020403" pitchFamily="18" charset="0"/>
                <a:ea typeface="SimHei" panose="02010609060101010101" pitchFamily="49" charset="-122"/>
              </a:rPr>
              <a:t>AutoL</a:t>
            </a:r>
            <a:r>
              <a:rPr kumimoji="1" lang="en-US" altLang="zh-CN" sz="2000" baseline="30000" dirty="0">
                <a:solidFill>
                  <a:prstClr val="black"/>
                </a:solidFill>
                <a:latin typeface="Rockwell" panose="02060603020205020403" pitchFamily="18" charset="0"/>
                <a:ea typeface="SimHei" panose="02010609060101010101" pitchFamily="49" charset="-122"/>
              </a:rPr>
              <a:t>[18]</a:t>
            </a:r>
            <a:r>
              <a:rPr kumimoji="1" lang="en-US" altLang="zh-CN" sz="2000" dirty="0">
                <a:solidFill>
                  <a:prstClr val="black"/>
                </a:solidFill>
                <a:latin typeface="Rockwell" panose="02060603020205020403" pitchFamily="18" charset="0"/>
                <a:ea typeface="SimHei" panose="02010609060101010101" pitchFamily="49" charset="-122"/>
              </a:rPr>
              <a:t>, Synonym, Frequency,</a:t>
            </a:r>
            <a:r>
              <a:rPr kumimoji="1" lang="zh-CN" altLang="en-US" sz="2000" dirty="0">
                <a:solidFill>
                  <a:prstClr val="black"/>
                </a:solidFill>
                <a:latin typeface="Rockwell" panose="02060603020205020403" pitchFamily="18" charset="0"/>
                <a:ea typeface="SimHei" panose="02010609060101010101" pitchFamily="49" charset="-122"/>
              </a:rPr>
              <a:t> </a:t>
            </a:r>
            <a:r>
              <a:rPr kumimoji="1" lang="en" altLang="zh-CN" sz="2000" dirty="0">
                <a:solidFill>
                  <a:prstClr val="black"/>
                </a:solidFill>
                <a:latin typeface="Rockwell" panose="02060603020205020403" pitchFamily="18" charset="0"/>
                <a:ea typeface="SimHei" panose="02010609060101010101" pitchFamily="49" charset="-122"/>
              </a:rPr>
              <a:t>TF-IDF</a:t>
            </a:r>
            <a:r>
              <a:rPr kumimoji="1" lang="en-US" altLang="zh-CN" sz="2000" dirty="0">
                <a:solidFill>
                  <a:prstClr val="black"/>
                </a:solidFill>
                <a:latin typeface="Rockwell" panose="02060603020205020403" pitchFamily="18" charset="0"/>
                <a:ea typeface="SimHei" panose="02010609060101010101" pitchFamily="49" charset="-122"/>
              </a:rPr>
              <a:t> </a:t>
            </a:r>
            <a:endParaRPr kumimoji="1" lang="en-US" altLang="zh-CN" sz="2800" dirty="0">
              <a:solidFill>
                <a:prstClr val="black"/>
              </a:solidFill>
              <a:latin typeface="Rockwell" panose="02060603020205020403" pitchFamily="18" charset="0"/>
              <a:ea typeface="SimHei" panose="02010609060101010101" pitchFamily="49" charset="-122"/>
            </a:endParaRPr>
          </a:p>
          <a:p>
            <a:pPr defTabSz="914400">
              <a:lnSpc>
                <a:spcPct val="90000"/>
              </a:lnSpc>
              <a:spcBef>
                <a:spcPts val="1000"/>
              </a:spcBef>
              <a:defRPr/>
            </a:pPr>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rPr>
              <a:t>6. Loss Function      </a:t>
            </a:r>
            <a:r>
              <a:rPr kumimoji="1" lang="en-US" altLang="zh-CN" sz="2000" dirty="0">
                <a:solidFill>
                  <a:prstClr val="black"/>
                </a:solidFill>
                <a:latin typeface="Rockwell" panose="02060603020205020403" pitchFamily="18" charset="0"/>
                <a:ea typeface="SimHei" panose="02010609060101010101" pitchFamily="49" charset="-122"/>
              </a:rPr>
              <a:t>CE, Hinge, -F1</a:t>
            </a:r>
            <a:endPar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endParaRPr>
          </a:p>
        </p:txBody>
      </p:sp>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normAutofit/>
          </a:bodyPr>
          <a:lstStyle/>
          <a:p>
            <a:r>
              <a:rPr kumimoji="1" lang="en-US" altLang="zh-CN" dirty="0"/>
              <a:t>Exploration</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7" name="椭圆 6">
            <a:extLst>
              <a:ext uri="{FF2B5EF4-FFF2-40B4-BE49-F238E27FC236}">
                <a16:creationId xmlns:a16="http://schemas.microsoft.com/office/drawing/2014/main" id="{E3E0CB5A-A393-08E0-6CCA-1282EF920CCE}"/>
              </a:ext>
            </a:extLst>
          </p:cNvPr>
          <p:cNvSpPr/>
          <p:nvPr/>
        </p:nvSpPr>
        <p:spPr>
          <a:xfrm>
            <a:off x="4480982" y="3108897"/>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1</a:t>
            </a:r>
            <a:endParaRPr kumimoji="1" lang="zh-CN" altLang="en-US" dirty="0">
              <a:ln>
                <a:solidFill>
                  <a:sysClr val="windowText" lastClr="000000"/>
                </a:solidFill>
              </a:ln>
            </a:endParaRPr>
          </a:p>
        </p:txBody>
      </p:sp>
      <p:sp>
        <p:nvSpPr>
          <p:cNvPr id="8" name="椭圆 7">
            <a:extLst>
              <a:ext uri="{FF2B5EF4-FFF2-40B4-BE49-F238E27FC236}">
                <a16:creationId xmlns:a16="http://schemas.microsoft.com/office/drawing/2014/main" id="{C62E2DF2-92BE-83F1-AA99-F11293B4C94B}"/>
              </a:ext>
            </a:extLst>
          </p:cNvPr>
          <p:cNvSpPr/>
          <p:nvPr/>
        </p:nvSpPr>
        <p:spPr>
          <a:xfrm>
            <a:off x="4244033" y="1861308"/>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2</a:t>
            </a:r>
            <a:endParaRPr kumimoji="1" lang="zh-CN" altLang="en-US" dirty="0">
              <a:ln>
                <a:solidFill>
                  <a:sysClr val="windowText" lastClr="000000"/>
                </a:solidFill>
              </a:ln>
            </a:endParaRPr>
          </a:p>
        </p:txBody>
      </p:sp>
      <p:sp>
        <p:nvSpPr>
          <p:cNvPr id="9" name="椭圆 8">
            <a:extLst>
              <a:ext uri="{FF2B5EF4-FFF2-40B4-BE49-F238E27FC236}">
                <a16:creationId xmlns:a16="http://schemas.microsoft.com/office/drawing/2014/main" id="{464230A0-3701-9455-ADE8-22B9A8E95D9F}"/>
              </a:ext>
            </a:extLst>
          </p:cNvPr>
          <p:cNvSpPr/>
          <p:nvPr/>
        </p:nvSpPr>
        <p:spPr>
          <a:xfrm>
            <a:off x="3988297" y="1267774"/>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3</a:t>
            </a:r>
            <a:endParaRPr kumimoji="1" lang="zh-CN" altLang="en-US" dirty="0">
              <a:ln>
                <a:solidFill>
                  <a:sysClr val="windowText" lastClr="000000"/>
                </a:solidFill>
              </a:ln>
            </a:endParaRPr>
          </a:p>
        </p:txBody>
      </p:sp>
      <p:sp>
        <p:nvSpPr>
          <p:cNvPr id="10" name="椭圆 9">
            <a:extLst>
              <a:ext uri="{FF2B5EF4-FFF2-40B4-BE49-F238E27FC236}">
                <a16:creationId xmlns:a16="http://schemas.microsoft.com/office/drawing/2014/main" id="{18EC0B0A-747F-9C6E-2663-26F72E849953}"/>
              </a:ext>
            </a:extLst>
          </p:cNvPr>
          <p:cNvSpPr/>
          <p:nvPr/>
        </p:nvSpPr>
        <p:spPr>
          <a:xfrm>
            <a:off x="5453602" y="1923388"/>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4</a:t>
            </a:r>
            <a:endParaRPr kumimoji="1" lang="zh-CN" altLang="en-US" dirty="0">
              <a:ln>
                <a:solidFill>
                  <a:sysClr val="windowText" lastClr="000000"/>
                </a:solidFill>
              </a:ln>
            </a:endParaRPr>
          </a:p>
        </p:txBody>
      </p:sp>
      <p:sp>
        <p:nvSpPr>
          <p:cNvPr id="12" name="椭圆 11">
            <a:extLst>
              <a:ext uri="{FF2B5EF4-FFF2-40B4-BE49-F238E27FC236}">
                <a16:creationId xmlns:a16="http://schemas.microsoft.com/office/drawing/2014/main" id="{FD53169D-67D8-98FE-D4AE-2A9422FC76D5}"/>
              </a:ext>
            </a:extLst>
          </p:cNvPr>
          <p:cNvSpPr/>
          <p:nvPr/>
        </p:nvSpPr>
        <p:spPr>
          <a:xfrm>
            <a:off x="6734555" y="3238529"/>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5</a:t>
            </a:r>
            <a:endParaRPr kumimoji="1" lang="zh-CN" altLang="en-US" dirty="0">
              <a:ln>
                <a:solidFill>
                  <a:sysClr val="windowText" lastClr="000000"/>
                </a:solidFill>
              </a:ln>
            </a:endParaRPr>
          </a:p>
        </p:txBody>
      </p:sp>
      <p:sp>
        <p:nvSpPr>
          <p:cNvPr id="15" name="椭圆 14">
            <a:extLst>
              <a:ext uri="{FF2B5EF4-FFF2-40B4-BE49-F238E27FC236}">
                <a16:creationId xmlns:a16="http://schemas.microsoft.com/office/drawing/2014/main" id="{A8987009-7DA6-F4C8-59AD-57543F71712C}"/>
              </a:ext>
            </a:extLst>
          </p:cNvPr>
          <p:cNvSpPr/>
          <p:nvPr/>
        </p:nvSpPr>
        <p:spPr>
          <a:xfrm>
            <a:off x="5843383" y="3238529"/>
            <a:ext cx="180420" cy="18042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200" dirty="0">
                <a:ln>
                  <a:solidFill>
                    <a:sysClr val="windowText" lastClr="000000"/>
                  </a:solidFill>
                </a:ln>
              </a:rPr>
              <a:t>6</a:t>
            </a:r>
            <a:endParaRPr kumimoji="1" lang="zh-CN" altLang="en-US" dirty="0">
              <a:ln>
                <a:solidFill>
                  <a:sysClr val="windowText" lastClr="000000"/>
                </a:solidFill>
              </a:ln>
            </a:endParaRPr>
          </a:p>
        </p:txBody>
      </p:sp>
      <p:cxnSp>
        <p:nvCxnSpPr>
          <p:cNvPr id="20" name="直线箭头连接符 19">
            <a:extLst>
              <a:ext uri="{FF2B5EF4-FFF2-40B4-BE49-F238E27FC236}">
                <a16:creationId xmlns:a16="http://schemas.microsoft.com/office/drawing/2014/main" id="{10D56502-C7F4-87B2-D880-380C4BF93827}"/>
              </a:ext>
            </a:extLst>
          </p:cNvPr>
          <p:cNvCxnSpPr/>
          <p:nvPr/>
        </p:nvCxnSpPr>
        <p:spPr>
          <a:xfrm>
            <a:off x="2550696" y="5378125"/>
            <a:ext cx="468000" cy="0"/>
          </a:xfrm>
          <a:prstGeom prst="straightConnector1">
            <a:avLst/>
          </a:prstGeom>
          <a:ln w="31750">
            <a:headEnd type="none" w="med" len="lg"/>
            <a:tailEnd type="stealth" w="lg" len="lg"/>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A9C142F1-126C-7C0B-0161-87E9F3E7CF7E}"/>
              </a:ext>
            </a:extLst>
          </p:cNvPr>
          <p:cNvCxnSpPr/>
          <p:nvPr/>
        </p:nvCxnSpPr>
        <p:spPr>
          <a:xfrm>
            <a:off x="2798119" y="5891472"/>
            <a:ext cx="360000" cy="0"/>
          </a:xfrm>
          <a:prstGeom prst="straightConnector1">
            <a:avLst/>
          </a:prstGeom>
          <a:ln w="31750">
            <a:headEnd type="none" w="med" len="lg"/>
            <a:tailEnd type="stealth" w="lg" len="lg"/>
          </a:ln>
        </p:spPr>
        <p:style>
          <a:lnRef idx="1">
            <a:schemeClr val="dk1"/>
          </a:lnRef>
          <a:fillRef idx="0">
            <a:schemeClr val="dk1"/>
          </a:fillRef>
          <a:effectRef idx="0">
            <a:schemeClr val="dk1"/>
          </a:effectRef>
          <a:fontRef idx="minor">
            <a:schemeClr val="tx1"/>
          </a:fontRef>
        </p:style>
      </p:cxnSp>
      <p:cxnSp>
        <p:nvCxnSpPr>
          <p:cNvPr id="6" name="直线箭头连接符 5">
            <a:extLst>
              <a:ext uri="{FF2B5EF4-FFF2-40B4-BE49-F238E27FC236}">
                <a16:creationId xmlns:a16="http://schemas.microsoft.com/office/drawing/2014/main" id="{FBB8B7B3-8677-4407-CD26-C9A0120AB94F}"/>
              </a:ext>
            </a:extLst>
          </p:cNvPr>
          <p:cNvCxnSpPr/>
          <p:nvPr/>
        </p:nvCxnSpPr>
        <p:spPr>
          <a:xfrm>
            <a:off x="2749941" y="4875205"/>
            <a:ext cx="360000" cy="0"/>
          </a:xfrm>
          <a:prstGeom prst="straightConnector1">
            <a:avLst/>
          </a:prstGeom>
          <a:ln w="31750">
            <a:headEnd type="none" w="med" len="lg"/>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564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p:txBody>
          <a:bodyPr>
            <a:normAutofit/>
          </a:bodyPr>
          <a:lstStyle/>
          <a:p>
            <a:r>
              <a:rPr kumimoji="1" lang="en-US" altLang="zh-CN" dirty="0"/>
              <a:t>Method</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pic>
        <p:nvPicPr>
          <p:cNvPr id="6" name="图片 5">
            <a:extLst>
              <a:ext uri="{FF2B5EF4-FFF2-40B4-BE49-F238E27FC236}">
                <a16:creationId xmlns:a16="http://schemas.microsoft.com/office/drawing/2014/main" id="{9F94874D-951C-91BE-75CA-E8D7DB559521}"/>
              </a:ext>
            </a:extLst>
          </p:cNvPr>
          <p:cNvPicPr>
            <a:picLocks noChangeAspect="1"/>
          </p:cNvPicPr>
          <p:nvPr/>
        </p:nvPicPr>
        <p:blipFill>
          <a:blip r:embed="rId3"/>
          <a:stretch>
            <a:fillRect/>
          </a:stretch>
        </p:blipFill>
        <p:spPr>
          <a:xfrm>
            <a:off x="1403611" y="3502077"/>
            <a:ext cx="817336" cy="817336"/>
          </a:xfrm>
          <a:prstGeom prst="rect">
            <a:avLst/>
          </a:prstGeom>
        </p:spPr>
      </p:pic>
      <p:sp>
        <p:nvSpPr>
          <p:cNvPr id="11" name="文本框 10">
            <a:extLst>
              <a:ext uri="{FF2B5EF4-FFF2-40B4-BE49-F238E27FC236}">
                <a16:creationId xmlns:a16="http://schemas.microsoft.com/office/drawing/2014/main" id="{A0AB266E-C6B1-D963-AB93-32D53FADC8F8}"/>
              </a:ext>
            </a:extLst>
          </p:cNvPr>
          <p:cNvSpPr txBox="1"/>
          <p:nvPr/>
        </p:nvSpPr>
        <p:spPr>
          <a:xfrm>
            <a:off x="842898" y="4529743"/>
            <a:ext cx="2204357" cy="369332"/>
          </a:xfrm>
          <a:prstGeom prst="rect">
            <a:avLst/>
          </a:prstGeom>
          <a:noFill/>
        </p:spPr>
        <p:txBody>
          <a:bodyPr wrap="square" rtlCol="0">
            <a:spAutoFit/>
          </a:bodyPr>
          <a:lstStyle/>
          <a:p>
            <a:pPr algn="ctr"/>
            <a:r>
              <a:rPr kumimoji="1" lang="en-US" altLang="zh-CN" dirty="0">
                <a:solidFill>
                  <a:srgbClr val="0070C0"/>
                </a:solidFill>
                <a:latin typeface="Cooper Black" panose="0208090404030B020404" pitchFamily="18" charset="0"/>
              </a:rPr>
              <a:t>Two-stage</a:t>
            </a:r>
            <a:r>
              <a:rPr kumimoji="1" lang="zh-CN" altLang="en-US" dirty="0">
                <a:solidFill>
                  <a:srgbClr val="0070C0"/>
                </a:solidFill>
                <a:latin typeface="Cooper Black" panose="0208090404030B020404" pitchFamily="18" charset="0"/>
              </a:rPr>
              <a:t> </a:t>
            </a:r>
            <a:r>
              <a:rPr kumimoji="1" lang="en-US" altLang="zh-CN" dirty="0">
                <a:solidFill>
                  <a:srgbClr val="0070C0"/>
                </a:solidFill>
                <a:latin typeface="Cooper Black" panose="0208090404030B020404" pitchFamily="18" charset="0"/>
              </a:rPr>
              <a:t>DFO</a:t>
            </a:r>
            <a:endParaRPr kumimoji="1" lang="zh-CN" altLang="en-US" dirty="0">
              <a:solidFill>
                <a:srgbClr val="0070C0"/>
              </a:solidFill>
              <a:latin typeface="Cooper Black" panose="0208090404030B020404" pitchFamily="18" charset="0"/>
            </a:endParaRPr>
          </a:p>
        </p:txBody>
      </p:sp>
      <mc:AlternateContent xmlns:mc="http://schemas.openxmlformats.org/markup-compatibility/2006" xmlns:a14="http://schemas.microsoft.com/office/drawing/2010/main">
        <mc:Choice Requires="a14">
          <p:sp>
            <p:nvSpPr>
              <p:cNvPr id="13" name="圆角矩形 12">
                <a:extLst>
                  <a:ext uri="{FF2B5EF4-FFF2-40B4-BE49-F238E27FC236}">
                    <a16:creationId xmlns:a16="http://schemas.microsoft.com/office/drawing/2014/main" id="{0D91FF81-51AD-D63E-87D0-BE6877B42C5E}"/>
                  </a:ext>
                </a:extLst>
              </p:cNvPr>
              <p:cNvSpPr/>
              <p:nvPr/>
            </p:nvSpPr>
            <p:spPr>
              <a:xfrm>
                <a:off x="3457785" y="3383853"/>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𝑙</m:t>
                          </m:r>
                        </m:sup>
                      </m:sSup>
                    </m:oMath>
                  </m:oMathPara>
                </a14:m>
                <a:endParaRPr kumimoji="1" lang="zh-CN" altLang="en-US" sz="1600" dirty="0">
                  <a:solidFill>
                    <a:schemeClr val="bg1"/>
                  </a:solidFill>
                  <a:latin typeface="Cooper Black" panose="0208090404030B020404" pitchFamily="18" charset="0"/>
                </a:endParaRPr>
              </a:p>
            </p:txBody>
          </p:sp>
        </mc:Choice>
        <mc:Fallback xmlns="">
          <p:sp>
            <p:nvSpPr>
              <p:cNvPr id="13" name="圆角矩形 12">
                <a:extLst>
                  <a:ext uri="{FF2B5EF4-FFF2-40B4-BE49-F238E27FC236}">
                    <a16:creationId xmlns:a16="http://schemas.microsoft.com/office/drawing/2014/main" id="{0D91FF81-51AD-D63E-87D0-BE6877B42C5E}"/>
                  </a:ext>
                </a:extLst>
              </p:cNvPr>
              <p:cNvSpPr>
                <a:spLocks noRot="1" noChangeAspect="1" noMove="1" noResize="1" noEditPoints="1" noAdjustHandles="1" noChangeArrowheads="1" noChangeShapeType="1" noTextEdit="1"/>
              </p:cNvSpPr>
              <p:nvPr/>
            </p:nvSpPr>
            <p:spPr>
              <a:xfrm>
                <a:off x="3457785" y="3383853"/>
                <a:ext cx="571500" cy="212272"/>
              </a:xfrm>
              <a:prstGeom prst="roundRect">
                <a:avLst/>
              </a:prstGeom>
              <a:blipFill>
                <a:blip r:embed="rId4"/>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圆角矩形 13">
                <a:extLst>
                  <a:ext uri="{FF2B5EF4-FFF2-40B4-BE49-F238E27FC236}">
                    <a16:creationId xmlns:a16="http://schemas.microsoft.com/office/drawing/2014/main" id="{F429B6A4-5714-0EAC-CAF5-DFFB0BF42138}"/>
                  </a:ext>
                </a:extLst>
              </p:cNvPr>
              <p:cNvSpPr/>
              <p:nvPr/>
            </p:nvSpPr>
            <p:spPr>
              <a:xfrm>
                <a:off x="3457785" y="4061487"/>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2</m:t>
                          </m:r>
                        </m:sup>
                      </m:sSup>
                    </m:oMath>
                  </m:oMathPara>
                </a14:m>
                <a:endParaRPr kumimoji="1" lang="zh-CN" altLang="en-US" sz="1600" dirty="0">
                  <a:solidFill>
                    <a:schemeClr val="bg1"/>
                  </a:solidFill>
                  <a:latin typeface="Cooper Black" panose="0208090404030B020404" pitchFamily="18" charset="0"/>
                </a:endParaRPr>
              </a:p>
            </p:txBody>
          </p:sp>
        </mc:Choice>
        <mc:Fallback xmlns="">
          <p:sp>
            <p:nvSpPr>
              <p:cNvPr id="14" name="圆角矩形 13">
                <a:extLst>
                  <a:ext uri="{FF2B5EF4-FFF2-40B4-BE49-F238E27FC236}">
                    <a16:creationId xmlns:a16="http://schemas.microsoft.com/office/drawing/2014/main" id="{F429B6A4-5714-0EAC-CAF5-DFFB0BF42138}"/>
                  </a:ext>
                </a:extLst>
              </p:cNvPr>
              <p:cNvSpPr>
                <a:spLocks noRot="1" noChangeAspect="1" noMove="1" noResize="1" noEditPoints="1" noAdjustHandles="1" noChangeArrowheads="1" noChangeShapeType="1" noTextEdit="1"/>
              </p:cNvSpPr>
              <p:nvPr/>
            </p:nvSpPr>
            <p:spPr>
              <a:xfrm>
                <a:off x="3457785" y="4061487"/>
                <a:ext cx="571500" cy="212272"/>
              </a:xfrm>
              <a:prstGeom prst="roundRect">
                <a:avLst/>
              </a:prstGeom>
              <a:blipFill>
                <a:blip r:embed="rId5"/>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圆角矩形 15">
                <a:extLst>
                  <a:ext uri="{FF2B5EF4-FFF2-40B4-BE49-F238E27FC236}">
                    <a16:creationId xmlns:a16="http://schemas.microsoft.com/office/drawing/2014/main" id="{A60C18B2-3824-43C1-9FF0-8F7AE3A5F23C}"/>
                  </a:ext>
                </a:extLst>
              </p:cNvPr>
              <p:cNvSpPr/>
              <p:nvPr/>
            </p:nvSpPr>
            <p:spPr>
              <a:xfrm>
                <a:off x="3457785" y="4346329"/>
                <a:ext cx="571500" cy="21227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kumimoji="1" lang="en-US" altLang="zh-CN" sz="1200" i="1" smtClean="0">
                              <a:solidFill>
                                <a:schemeClr val="bg1"/>
                              </a:solidFill>
                              <a:latin typeface="Cambria Math" panose="02040503050406030204" pitchFamily="18" charset="0"/>
                            </a:rPr>
                          </m:ctrlPr>
                        </m:sSupPr>
                        <m:e>
                          <m:r>
                            <a:rPr kumimoji="1" lang="en-US" altLang="zh-CN" sz="1200" b="0" i="1" smtClean="0">
                              <a:solidFill>
                                <a:schemeClr val="bg1"/>
                              </a:solidFill>
                              <a:latin typeface="Cambria Math" panose="02040503050406030204" pitchFamily="18" charset="0"/>
                            </a:rPr>
                            <m:t>𝑧</m:t>
                          </m:r>
                        </m:e>
                        <m:sup>
                          <m:r>
                            <a:rPr kumimoji="1" lang="en-US" altLang="zh-CN" sz="1200" b="0" i="1" smtClean="0">
                              <a:solidFill>
                                <a:schemeClr val="bg1"/>
                              </a:solidFill>
                              <a:latin typeface="Cambria Math" panose="02040503050406030204" pitchFamily="18" charset="0"/>
                            </a:rPr>
                            <m:t>1</m:t>
                          </m:r>
                        </m:sup>
                      </m:sSup>
                    </m:oMath>
                  </m:oMathPara>
                </a14:m>
                <a:endParaRPr kumimoji="1" lang="zh-CN" altLang="en-US" sz="1600" dirty="0">
                  <a:solidFill>
                    <a:schemeClr val="bg1"/>
                  </a:solidFill>
                  <a:latin typeface="Cooper Black" panose="0208090404030B020404" pitchFamily="18" charset="0"/>
                </a:endParaRPr>
              </a:p>
            </p:txBody>
          </p:sp>
        </mc:Choice>
        <mc:Fallback xmlns="">
          <p:sp>
            <p:nvSpPr>
              <p:cNvPr id="16" name="圆角矩形 15">
                <a:extLst>
                  <a:ext uri="{FF2B5EF4-FFF2-40B4-BE49-F238E27FC236}">
                    <a16:creationId xmlns:a16="http://schemas.microsoft.com/office/drawing/2014/main" id="{A60C18B2-3824-43C1-9FF0-8F7AE3A5F23C}"/>
                  </a:ext>
                </a:extLst>
              </p:cNvPr>
              <p:cNvSpPr>
                <a:spLocks noRot="1" noChangeAspect="1" noMove="1" noResize="1" noEditPoints="1" noAdjustHandles="1" noChangeArrowheads="1" noChangeShapeType="1" noTextEdit="1"/>
              </p:cNvSpPr>
              <p:nvPr/>
            </p:nvSpPr>
            <p:spPr>
              <a:xfrm>
                <a:off x="3457785" y="4346329"/>
                <a:ext cx="571500" cy="212272"/>
              </a:xfrm>
              <a:prstGeom prst="roundRect">
                <a:avLst/>
              </a:prstGeom>
              <a:blipFill>
                <a:blip r:embed="rId6"/>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圆角矩形 16">
                <a:extLst>
                  <a:ext uri="{FF2B5EF4-FFF2-40B4-BE49-F238E27FC236}">
                    <a16:creationId xmlns:a16="http://schemas.microsoft.com/office/drawing/2014/main" id="{047B958F-9893-94C8-7365-3D41CB58C039}"/>
                  </a:ext>
                </a:extLst>
              </p:cNvPr>
              <p:cNvSpPr/>
              <p:nvPr/>
            </p:nvSpPr>
            <p:spPr>
              <a:xfrm>
                <a:off x="4393048" y="3372061"/>
                <a:ext cx="1366296"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xmlns="">
          <p:sp>
            <p:nvSpPr>
              <p:cNvPr id="17" name="圆角矩形 16">
                <a:extLst>
                  <a:ext uri="{FF2B5EF4-FFF2-40B4-BE49-F238E27FC236}">
                    <a16:creationId xmlns:a16="http://schemas.microsoft.com/office/drawing/2014/main" id="{047B958F-9893-94C8-7365-3D41CB58C039}"/>
                  </a:ext>
                </a:extLst>
              </p:cNvPr>
              <p:cNvSpPr>
                <a:spLocks noRot="1" noChangeAspect="1" noMove="1" noResize="1" noEditPoints="1" noAdjustHandles="1" noChangeArrowheads="1" noChangeShapeType="1" noTextEdit="1"/>
              </p:cNvSpPr>
              <p:nvPr/>
            </p:nvSpPr>
            <p:spPr>
              <a:xfrm>
                <a:off x="4393048" y="3372061"/>
                <a:ext cx="1366296" cy="212272"/>
              </a:xfrm>
              <a:prstGeom prst="roundRect">
                <a:avLst/>
              </a:prstGeom>
              <a:blipFill>
                <a:blip r:embed="rId7"/>
                <a:stretch>
                  <a:fillRect l="-909" t="-5000" r="-909" b="-20000"/>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圆角矩形 18">
                <a:extLst>
                  <a:ext uri="{FF2B5EF4-FFF2-40B4-BE49-F238E27FC236}">
                    <a16:creationId xmlns:a16="http://schemas.microsoft.com/office/drawing/2014/main" id="{80FF185B-1FC3-7799-6B1F-AD1AB2C0EE76}"/>
                  </a:ext>
                </a:extLst>
              </p:cNvPr>
              <p:cNvSpPr/>
              <p:nvPr/>
            </p:nvSpPr>
            <p:spPr>
              <a:xfrm>
                <a:off x="4392141" y="4061487"/>
                <a:ext cx="1366296"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xmlns="">
          <p:sp>
            <p:nvSpPr>
              <p:cNvPr id="19" name="圆角矩形 18">
                <a:extLst>
                  <a:ext uri="{FF2B5EF4-FFF2-40B4-BE49-F238E27FC236}">
                    <a16:creationId xmlns:a16="http://schemas.microsoft.com/office/drawing/2014/main" id="{80FF185B-1FC3-7799-6B1F-AD1AB2C0EE76}"/>
                  </a:ext>
                </a:extLst>
              </p:cNvPr>
              <p:cNvSpPr>
                <a:spLocks noRot="1" noChangeAspect="1" noMove="1" noResize="1" noEditPoints="1" noAdjustHandles="1" noChangeArrowheads="1" noChangeShapeType="1" noTextEdit="1"/>
              </p:cNvSpPr>
              <p:nvPr/>
            </p:nvSpPr>
            <p:spPr>
              <a:xfrm>
                <a:off x="4392141" y="4061487"/>
                <a:ext cx="1366296" cy="212272"/>
              </a:xfrm>
              <a:prstGeom prst="roundRect">
                <a:avLst/>
              </a:prstGeom>
              <a:blipFill>
                <a:blip r:embed="rId8"/>
                <a:stretch>
                  <a:fillRect l="-909" t="-10526" r="-909" b="-26316"/>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圆角矩形 20">
                <a:extLst>
                  <a:ext uri="{FF2B5EF4-FFF2-40B4-BE49-F238E27FC236}">
                    <a16:creationId xmlns:a16="http://schemas.microsoft.com/office/drawing/2014/main" id="{0533D485-7C03-60EA-5BF5-85E941F7FBD4}"/>
                  </a:ext>
                </a:extLst>
              </p:cNvPr>
              <p:cNvSpPr/>
              <p:nvPr/>
            </p:nvSpPr>
            <p:spPr>
              <a:xfrm>
                <a:off x="4392140" y="4346329"/>
                <a:ext cx="1349425"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Embedding</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14:m>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a14:m>
                <a:r>
                  <a:rPr kumimoji="1" lang="en-US" altLang="zh-CN" sz="1200" dirty="0">
                    <a:solidFill>
                      <a:schemeClr val="bg1"/>
                    </a:solidFill>
                    <a:latin typeface="Constantia" panose="02030602050306030303" pitchFamily="18" charset="0"/>
                  </a:rPr>
                  <a:t>)</a:t>
                </a:r>
                <a:endParaRPr kumimoji="1" lang="zh-CN" altLang="en-US" sz="1200" dirty="0">
                  <a:solidFill>
                    <a:schemeClr val="bg1"/>
                  </a:solidFill>
                  <a:latin typeface="Constantia" panose="02030602050306030303" pitchFamily="18" charset="0"/>
                </a:endParaRPr>
              </a:p>
            </p:txBody>
          </p:sp>
        </mc:Choice>
        <mc:Fallback xmlns="">
          <p:sp>
            <p:nvSpPr>
              <p:cNvPr id="21" name="圆角矩形 20">
                <a:extLst>
                  <a:ext uri="{FF2B5EF4-FFF2-40B4-BE49-F238E27FC236}">
                    <a16:creationId xmlns:a16="http://schemas.microsoft.com/office/drawing/2014/main" id="{0533D485-7C03-60EA-5BF5-85E941F7FBD4}"/>
                  </a:ext>
                </a:extLst>
              </p:cNvPr>
              <p:cNvSpPr>
                <a:spLocks noRot="1" noChangeAspect="1" noMove="1" noResize="1" noEditPoints="1" noAdjustHandles="1" noChangeArrowheads="1" noChangeShapeType="1" noTextEdit="1"/>
              </p:cNvSpPr>
              <p:nvPr/>
            </p:nvSpPr>
            <p:spPr>
              <a:xfrm>
                <a:off x="4392140" y="4346329"/>
                <a:ext cx="1349425" cy="212272"/>
              </a:xfrm>
              <a:prstGeom prst="roundRect">
                <a:avLst/>
              </a:prstGeom>
              <a:blipFill>
                <a:blip r:embed="rId9"/>
                <a:stretch>
                  <a:fillRect t="-10526" b="-26316"/>
                </a:stretch>
              </a:blipFill>
              <a:ln/>
            </p:spPr>
            <p:txBody>
              <a:bodyPr/>
              <a:lstStyle/>
              <a:p>
                <a:r>
                  <a:rPr lang="zh-CN" altLang="en-US">
                    <a:noFill/>
                  </a:rPr>
                  <a:t> </a:t>
                </a:r>
              </a:p>
            </p:txBody>
          </p:sp>
        </mc:Fallback>
      </mc:AlternateContent>
      <p:sp>
        <p:nvSpPr>
          <p:cNvPr id="23" name="圆角矩形 22">
            <a:extLst>
              <a:ext uri="{FF2B5EF4-FFF2-40B4-BE49-F238E27FC236}">
                <a16:creationId xmlns:a16="http://schemas.microsoft.com/office/drawing/2014/main" id="{CA7C9538-213B-BF59-EB12-0E60BA568DF8}"/>
              </a:ext>
            </a:extLst>
          </p:cNvPr>
          <p:cNvSpPr/>
          <p:nvPr/>
        </p:nvSpPr>
        <p:spPr>
          <a:xfrm>
            <a:off x="5968250" y="3372061"/>
            <a:ext cx="2518313"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24" name="圆角矩形 23">
            <a:extLst>
              <a:ext uri="{FF2B5EF4-FFF2-40B4-BE49-F238E27FC236}">
                <a16:creationId xmlns:a16="http://schemas.microsoft.com/office/drawing/2014/main" id="{017F1040-91AB-EB58-8F43-D1655A1539C6}"/>
              </a:ext>
            </a:extLst>
          </p:cNvPr>
          <p:cNvSpPr/>
          <p:nvPr/>
        </p:nvSpPr>
        <p:spPr>
          <a:xfrm>
            <a:off x="5968251" y="4076978"/>
            <a:ext cx="2518312"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Hidden</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states</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25" name="圆角矩形 24">
            <a:extLst>
              <a:ext uri="{FF2B5EF4-FFF2-40B4-BE49-F238E27FC236}">
                <a16:creationId xmlns:a16="http://schemas.microsoft.com/office/drawing/2014/main" id="{1713753A-9404-D454-066F-2C1AEDC75048}"/>
              </a:ext>
            </a:extLst>
          </p:cNvPr>
          <p:cNvSpPr/>
          <p:nvPr/>
        </p:nvSpPr>
        <p:spPr>
          <a:xfrm>
            <a:off x="5968251" y="4346329"/>
            <a:ext cx="2518312"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Embedding</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r>
              <a:rPr kumimoji="1" lang="zh-CN" altLang="en-US" sz="1200" dirty="0">
                <a:solidFill>
                  <a:schemeClr val="bg1"/>
                </a:solidFill>
                <a:latin typeface="Constantia" panose="02030602050306030303" pitchFamily="18" charset="0"/>
              </a:rPr>
              <a:t> </a:t>
            </a:r>
          </a:p>
        </p:txBody>
      </p:sp>
      <p:sp>
        <p:nvSpPr>
          <p:cNvPr id="26" name="矩形 25">
            <a:extLst>
              <a:ext uri="{FF2B5EF4-FFF2-40B4-BE49-F238E27FC236}">
                <a16:creationId xmlns:a16="http://schemas.microsoft.com/office/drawing/2014/main" id="{C5624490-9838-CC0C-D5FD-88A62821701A}"/>
              </a:ext>
            </a:extLst>
          </p:cNvPr>
          <p:cNvSpPr/>
          <p:nvPr/>
        </p:nvSpPr>
        <p:spPr>
          <a:xfrm>
            <a:off x="4322745" y="2933735"/>
            <a:ext cx="4243733" cy="1780674"/>
          </a:xfrm>
          <a:prstGeom prst="rect">
            <a:avLst/>
          </a:prstGeom>
          <a:noFill/>
          <a:ln w="19050">
            <a:solidFill>
              <a:schemeClr val="bg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矩形 26">
            <a:extLst>
              <a:ext uri="{FF2B5EF4-FFF2-40B4-BE49-F238E27FC236}">
                <a16:creationId xmlns:a16="http://schemas.microsoft.com/office/drawing/2014/main" id="{34D7F187-E214-B65E-0032-05645A5B3B9F}"/>
              </a:ext>
            </a:extLst>
          </p:cNvPr>
          <p:cNvSpPr/>
          <p:nvPr/>
        </p:nvSpPr>
        <p:spPr>
          <a:xfrm>
            <a:off x="3286249" y="3296795"/>
            <a:ext cx="2518314" cy="1332186"/>
          </a:xfrm>
          <a:prstGeom prst="rect">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D6646356-15AA-3F33-5B35-F5F3E897B869}"/>
              </a:ext>
            </a:extLst>
          </p:cNvPr>
          <p:cNvSpPr txBox="1"/>
          <p:nvPr/>
        </p:nvSpPr>
        <p:spPr>
          <a:xfrm>
            <a:off x="3487635" y="3584333"/>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sp>
        <p:nvSpPr>
          <p:cNvPr id="29" name="文本框 28">
            <a:extLst>
              <a:ext uri="{FF2B5EF4-FFF2-40B4-BE49-F238E27FC236}">
                <a16:creationId xmlns:a16="http://schemas.microsoft.com/office/drawing/2014/main" id="{390A7932-B10C-FBDC-AE81-B172C946FA16}"/>
              </a:ext>
            </a:extLst>
          </p:cNvPr>
          <p:cNvSpPr txBox="1"/>
          <p:nvPr/>
        </p:nvSpPr>
        <p:spPr>
          <a:xfrm>
            <a:off x="4796633" y="3596125"/>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sp>
        <p:nvSpPr>
          <p:cNvPr id="30" name="文本框 29">
            <a:extLst>
              <a:ext uri="{FF2B5EF4-FFF2-40B4-BE49-F238E27FC236}">
                <a16:creationId xmlns:a16="http://schemas.microsoft.com/office/drawing/2014/main" id="{79FC0AD5-0102-919C-D8E9-227C31199844}"/>
              </a:ext>
            </a:extLst>
          </p:cNvPr>
          <p:cNvSpPr txBox="1"/>
          <p:nvPr/>
        </p:nvSpPr>
        <p:spPr>
          <a:xfrm>
            <a:off x="6749856" y="3607240"/>
            <a:ext cx="510666" cy="369332"/>
          </a:xfrm>
          <a:prstGeom prst="rect">
            <a:avLst/>
          </a:prstGeom>
          <a:noFill/>
        </p:spPr>
        <p:txBody>
          <a:bodyPr wrap="square" rtlCol="0">
            <a:spAutoFit/>
          </a:bodyPr>
          <a:lstStyle/>
          <a:p>
            <a:pPr algn="ctr"/>
            <a:r>
              <a:rPr kumimoji="1" lang="en-US" altLang="zh-CN" dirty="0">
                <a:latin typeface="Constantia" panose="02030602050306030303" pitchFamily="18" charset="0"/>
              </a:rPr>
              <a:t>…</a:t>
            </a:r>
            <a:endParaRPr kumimoji="1" lang="zh-CN" altLang="en-US" dirty="0">
              <a:latin typeface="Constantia" panose="02030602050306030303" pitchFamily="18" charset="0"/>
            </a:endParaRPr>
          </a:p>
        </p:txBody>
      </p:sp>
      <p:cxnSp>
        <p:nvCxnSpPr>
          <p:cNvPr id="31" name="直线箭头连接符 30">
            <a:extLst>
              <a:ext uri="{FF2B5EF4-FFF2-40B4-BE49-F238E27FC236}">
                <a16:creationId xmlns:a16="http://schemas.microsoft.com/office/drawing/2014/main" id="{E224AF01-6B1B-9223-B933-42026578A27D}"/>
              </a:ext>
            </a:extLst>
          </p:cNvPr>
          <p:cNvCxnSpPr>
            <a:stCxn id="6" idx="3"/>
            <a:endCxn id="13" idx="1"/>
          </p:cNvCxnSpPr>
          <p:nvPr/>
        </p:nvCxnSpPr>
        <p:spPr>
          <a:xfrm flipV="1">
            <a:off x="2220947" y="3489989"/>
            <a:ext cx="1236838" cy="4207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419DE016-10CD-5DE3-D763-263D5F55580B}"/>
              </a:ext>
            </a:extLst>
          </p:cNvPr>
          <p:cNvCxnSpPr>
            <a:stCxn id="6" idx="3"/>
            <a:endCxn id="14" idx="1"/>
          </p:cNvCxnSpPr>
          <p:nvPr/>
        </p:nvCxnSpPr>
        <p:spPr>
          <a:xfrm>
            <a:off x="2220947" y="3910745"/>
            <a:ext cx="1236838" cy="2568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6B88A609-BB94-DB96-9603-D0B72AFEDE33}"/>
              </a:ext>
            </a:extLst>
          </p:cNvPr>
          <p:cNvCxnSpPr>
            <a:stCxn id="6" idx="3"/>
            <a:endCxn id="16" idx="1"/>
          </p:cNvCxnSpPr>
          <p:nvPr/>
        </p:nvCxnSpPr>
        <p:spPr>
          <a:xfrm>
            <a:off x="2220947" y="3910745"/>
            <a:ext cx="1236838" cy="5417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圆角矩形 33">
                <a:extLst>
                  <a:ext uri="{FF2B5EF4-FFF2-40B4-BE49-F238E27FC236}">
                    <a16:creationId xmlns:a16="http://schemas.microsoft.com/office/drawing/2014/main" id="{6E3361EE-0296-4276-A934-0005A2A73B41}"/>
                  </a:ext>
                </a:extLst>
              </p:cNvPr>
              <p:cNvSpPr/>
              <p:nvPr/>
            </p:nvSpPr>
            <p:spPr>
              <a:xfrm>
                <a:off x="4392140" y="4906413"/>
                <a:ext cx="1349424"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bg1"/>
                              </a:solidFill>
                              <a:latin typeface="Cambria Math" panose="02040503050406030204" pitchFamily="18" charset="0"/>
                            </a:rPr>
                          </m:ctrlPr>
                        </m:sSubPr>
                        <m:e>
                          <m:r>
                            <a:rPr kumimoji="1" lang="en-US" altLang="zh-CN" sz="1200" b="0" i="1" smtClean="0">
                              <a:solidFill>
                                <a:schemeClr val="bg1"/>
                              </a:solidFill>
                              <a:latin typeface="Cambria Math" panose="02040503050406030204" pitchFamily="18" charset="0"/>
                            </a:rPr>
                            <m:t>𝑝</m:t>
                          </m:r>
                        </m:e>
                        <m:sub>
                          <m:r>
                            <a:rPr kumimoji="1" lang="en-US" altLang="zh-CN" sz="1200" b="0" i="1" smtClean="0">
                              <a:solidFill>
                                <a:schemeClr val="bg1"/>
                              </a:solidFill>
                              <a:latin typeface="Cambria Math" panose="02040503050406030204" pitchFamily="18" charset="0"/>
                            </a:rPr>
                            <m:t>0</m:t>
                          </m:r>
                        </m:sub>
                      </m:sSub>
                    </m:oMath>
                  </m:oMathPara>
                </a14:m>
                <a:endParaRPr kumimoji="1" lang="zh-CN" altLang="en-US" sz="1200" dirty="0">
                  <a:solidFill>
                    <a:schemeClr val="bg1"/>
                  </a:solidFill>
                  <a:latin typeface="Constantia" panose="02030602050306030303" pitchFamily="18" charset="0"/>
                </a:endParaRPr>
              </a:p>
            </p:txBody>
          </p:sp>
        </mc:Choice>
        <mc:Fallback xmlns="">
          <p:sp>
            <p:nvSpPr>
              <p:cNvPr id="34" name="圆角矩形 33">
                <a:extLst>
                  <a:ext uri="{FF2B5EF4-FFF2-40B4-BE49-F238E27FC236}">
                    <a16:creationId xmlns:a16="http://schemas.microsoft.com/office/drawing/2014/main" id="{6E3361EE-0296-4276-A934-0005A2A73B41}"/>
                  </a:ext>
                </a:extLst>
              </p:cNvPr>
              <p:cNvSpPr>
                <a:spLocks noRot="1" noChangeAspect="1" noMove="1" noResize="1" noEditPoints="1" noAdjustHandles="1" noChangeArrowheads="1" noChangeShapeType="1" noTextEdit="1"/>
              </p:cNvSpPr>
              <p:nvPr/>
            </p:nvSpPr>
            <p:spPr>
              <a:xfrm>
                <a:off x="4392140" y="4906413"/>
                <a:ext cx="1349424" cy="212272"/>
              </a:xfrm>
              <a:prstGeom prst="roundRect">
                <a:avLst/>
              </a:prstGeom>
              <a:blipFill>
                <a:blip r:embed="rId10"/>
                <a:stretch>
                  <a:fillRect b="-10000"/>
                </a:stretch>
              </a:blipFill>
              <a:ln/>
            </p:spPr>
            <p:txBody>
              <a:bodyPr/>
              <a:lstStyle/>
              <a:p>
                <a:r>
                  <a:rPr lang="zh-CN" altLang="en-US">
                    <a:noFill/>
                  </a:rPr>
                  <a:t> </a:t>
                </a:r>
              </a:p>
            </p:txBody>
          </p:sp>
        </mc:Fallback>
      </mc:AlternateContent>
      <p:sp>
        <p:nvSpPr>
          <p:cNvPr id="35" name="圆角矩形 34">
            <a:extLst>
              <a:ext uri="{FF2B5EF4-FFF2-40B4-BE49-F238E27FC236}">
                <a16:creationId xmlns:a16="http://schemas.microsoft.com/office/drawing/2014/main" id="{A686E335-D47E-6748-4537-C17E996ADF75}"/>
              </a:ext>
            </a:extLst>
          </p:cNvPr>
          <p:cNvSpPr/>
          <p:nvPr/>
        </p:nvSpPr>
        <p:spPr>
          <a:xfrm>
            <a:off x="5968250" y="4906413"/>
            <a:ext cx="2392669"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Sentence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template</a:t>
            </a:r>
            <a:endParaRPr kumimoji="1" lang="zh-CN" altLang="en-US" sz="1200" dirty="0">
              <a:solidFill>
                <a:schemeClr val="bg1"/>
              </a:solidFill>
              <a:latin typeface="Constantia" panose="02030602050306030303" pitchFamily="18" charset="0"/>
            </a:endParaRPr>
          </a:p>
        </p:txBody>
      </p:sp>
      <p:sp>
        <p:nvSpPr>
          <p:cNvPr id="36" name="圆角矩形 35">
            <a:extLst>
              <a:ext uri="{FF2B5EF4-FFF2-40B4-BE49-F238E27FC236}">
                <a16:creationId xmlns:a16="http://schemas.microsoft.com/office/drawing/2014/main" id="{EADF8C2C-1D62-2111-73C8-913004E8B16A}"/>
              </a:ext>
            </a:extLst>
          </p:cNvPr>
          <p:cNvSpPr/>
          <p:nvPr/>
        </p:nvSpPr>
        <p:spPr>
          <a:xfrm>
            <a:off x="4397399" y="3019603"/>
            <a:ext cx="4094423" cy="212272"/>
          </a:xfrm>
          <a:prstGeom prst="roundRect">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Language</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model</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head</a:t>
            </a:r>
            <a:endParaRPr kumimoji="1" lang="zh-CN" altLang="en-US" sz="1200" dirty="0">
              <a:solidFill>
                <a:schemeClr val="bg1"/>
              </a:solidFill>
              <a:latin typeface="Constantia" panose="02030602050306030303" pitchFamily="18" charset="0"/>
            </a:endParaRPr>
          </a:p>
        </p:txBody>
      </p:sp>
      <p:sp>
        <p:nvSpPr>
          <p:cNvPr id="37" name="圆角矩形 36">
            <a:extLst>
              <a:ext uri="{FF2B5EF4-FFF2-40B4-BE49-F238E27FC236}">
                <a16:creationId xmlns:a16="http://schemas.microsoft.com/office/drawing/2014/main" id="{DA6C337A-2B10-F40A-4582-381CBDBB47D1}"/>
              </a:ext>
            </a:extLst>
          </p:cNvPr>
          <p:cNvSpPr/>
          <p:nvPr/>
        </p:nvSpPr>
        <p:spPr>
          <a:xfrm>
            <a:off x="6198977" y="1963296"/>
            <a:ext cx="965607" cy="29431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Constantia" panose="02030602050306030303" pitchFamily="18" charset="0"/>
              </a:rPr>
              <a:t>Prediction</a:t>
            </a:r>
            <a:endParaRPr kumimoji="1" lang="zh-CN" altLang="en-US" sz="1200" dirty="0">
              <a:latin typeface="Constantia" panose="02030602050306030303" pitchFamily="18" charset="0"/>
            </a:endParaRPr>
          </a:p>
        </p:txBody>
      </p:sp>
      <p:sp>
        <p:nvSpPr>
          <p:cNvPr id="38" name="圆角矩形 37">
            <a:extLst>
              <a:ext uri="{FF2B5EF4-FFF2-40B4-BE49-F238E27FC236}">
                <a16:creationId xmlns:a16="http://schemas.microsoft.com/office/drawing/2014/main" id="{91D2CE1E-4517-835D-056D-83838C9B1141}"/>
              </a:ext>
            </a:extLst>
          </p:cNvPr>
          <p:cNvSpPr/>
          <p:nvPr/>
        </p:nvSpPr>
        <p:spPr>
          <a:xfrm>
            <a:off x="1576171" y="1963295"/>
            <a:ext cx="566908" cy="29431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Constantia" panose="02030602050306030303" pitchFamily="18" charset="0"/>
              </a:rPr>
              <a:t>Loss</a:t>
            </a:r>
            <a:endParaRPr kumimoji="1" lang="zh-CN" altLang="en-US" sz="1200" dirty="0">
              <a:latin typeface="Constantia" panose="02030602050306030303" pitchFamily="18" charset="0"/>
            </a:endParaRPr>
          </a:p>
        </p:txBody>
      </p:sp>
      <p:sp>
        <p:nvSpPr>
          <p:cNvPr id="39" name="下箭头 38">
            <a:extLst>
              <a:ext uri="{FF2B5EF4-FFF2-40B4-BE49-F238E27FC236}">
                <a16:creationId xmlns:a16="http://schemas.microsoft.com/office/drawing/2014/main" id="{B455AFD5-A423-940A-3C98-F94A27D4D8FF}"/>
              </a:ext>
            </a:extLst>
          </p:cNvPr>
          <p:cNvSpPr/>
          <p:nvPr/>
        </p:nvSpPr>
        <p:spPr>
          <a:xfrm>
            <a:off x="1776923" y="2432589"/>
            <a:ext cx="133480" cy="894337"/>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下箭头 39">
            <a:extLst>
              <a:ext uri="{FF2B5EF4-FFF2-40B4-BE49-F238E27FC236}">
                <a16:creationId xmlns:a16="http://schemas.microsoft.com/office/drawing/2014/main" id="{AE28606F-0757-190D-24E8-CC88DEBBA813}"/>
              </a:ext>
            </a:extLst>
          </p:cNvPr>
          <p:cNvSpPr/>
          <p:nvPr/>
        </p:nvSpPr>
        <p:spPr>
          <a:xfrm rot="10800000">
            <a:off x="6616376" y="2362436"/>
            <a:ext cx="133480" cy="37929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id="{1CE8C565-23DF-0EC3-3069-D36765DB4F0A}"/>
              </a:ext>
            </a:extLst>
          </p:cNvPr>
          <p:cNvSpPr txBox="1"/>
          <p:nvPr/>
        </p:nvSpPr>
        <p:spPr>
          <a:xfrm>
            <a:off x="1180310" y="5505815"/>
            <a:ext cx="3023306" cy="369332"/>
          </a:xfrm>
          <a:prstGeom prst="rect">
            <a:avLst/>
          </a:prstGeom>
          <a:noFill/>
        </p:spPr>
        <p:txBody>
          <a:bodyPr wrap="square" rtlCol="0">
            <a:spAutoFit/>
          </a:bodyPr>
          <a:lstStyle/>
          <a:p>
            <a:pPr algn="ctr"/>
            <a:r>
              <a:rPr kumimoji="1" lang="en-US" altLang="zh-CN" dirty="0">
                <a:solidFill>
                  <a:schemeClr val="accent6">
                    <a:lumMod val="75000"/>
                  </a:schemeClr>
                </a:solidFill>
                <a:latin typeface="Cooper Black" panose="0208090404030B020404" pitchFamily="18" charset="0"/>
              </a:rPr>
              <a:t>In</a:t>
            </a:r>
            <a:r>
              <a:rPr kumimoji="1" lang="en-US" altLang="zh-CN" baseline="30000" dirty="0">
                <a:solidFill>
                  <a:schemeClr val="accent6">
                    <a:lumMod val="75000"/>
                  </a:schemeClr>
                </a:solidFill>
                <a:latin typeface="Cooper Black" panose="0208090404030B020404" pitchFamily="18" charset="0"/>
              </a:rPr>
              <a:t>2</a:t>
            </a:r>
            <a:r>
              <a:rPr kumimoji="1" lang="en-US" altLang="zh-CN" dirty="0">
                <a:solidFill>
                  <a:schemeClr val="accent6">
                    <a:lumMod val="75000"/>
                  </a:schemeClr>
                </a:solidFill>
                <a:latin typeface="Cooper Black" panose="0208090404030B020404" pitchFamily="18" charset="0"/>
              </a:rPr>
              <a:t>-Initialization</a:t>
            </a:r>
            <a:endParaRPr kumimoji="1" lang="zh-CN" altLang="en-US" dirty="0">
              <a:solidFill>
                <a:schemeClr val="accent6">
                  <a:lumMod val="75000"/>
                </a:schemeClr>
              </a:solidFill>
              <a:latin typeface="Cooper Black" panose="0208090404030B020404" pitchFamily="18" charset="0"/>
            </a:endParaRPr>
          </a:p>
        </p:txBody>
      </p:sp>
      <p:sp>
        <p:nvSpPr>
          <p:cNvPr id="42" name="圆角矩形 41">
            <a:extLst>
              <a:ext uri="{FF2B5EF4-FFF2-40B4-BE49-F238E27FC236}">
                <a16:creationId xmlns:a16="http://schemas.microsoft.com/office/drawing/2014/main" id="{C719E717-BBCF-8B43-20BD-D3915AF120A9}"/>
              </a:ext>
            </a:extLst>
          </p:cNvPr>
          <p:cNvSpPr/>
          <p:nvPr/>
        </p:nvSpPr>
        <p:spPr>
          <a:xfrm>
            <a:off x="4392140" y="5584345"/>
            <a:ext cx="1552148" cy="212272"/>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Manual</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instruction</a:t>
            </a:r>
            <a:endParaRPr kumimoji="1" lang="zh-CN" altLang="en-US" sz="1200" dirty="0">
              <a:solidFill>
                <a:schemeClr val="bg1"/>
              </a:solidFill>
              <a:latin typeface="Constantia" panose="02030602050306030303" pitchFamily="18" charset="0"/>
            </a:endParaRPr>
          </a:p>
        </p:txBody>
      </p:sp>
      <p:sp>
        <p:nvSpPr>
          <p:cNvPr id="43" name="圆角矩形 42">
            <a:extLst>
              <a:ext uri="{FF2B5EF4-FFF2-40B4-BE49-F238E27FC236}">
                <a16:creationId xmlns:a16="http://schemas.microsoft.com/office/drawing/2014/main" id="{E9711F80-C841-DEBB-E731-049957F2ABB7}"/>
              </a:ext>
            </a:extLst>
          </p:cNvPr>
          <p:cNvSpPr/>
          <p:nvPr/>
        </p:nvSpPr>
        <p:spPr>
          <a:xfrm>
            <a:off x="6300787" y="5584345"/>
            <a:ext cx="2265692" cy="212272"/>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200" dirty="0">
                <a:solidFill>
                  <a:schemeClr val="bg1"/>
                </a:solidFill>
                <a:latin typeface="Constantia" panose="02030602050306030303" pitchFamily="18" charset="0"/>
              </a:rPr>
              <a:t>Auto-selected</a:t>
            </a:r>
            <a:r>
              <a:rPr kumimoji="1" lang="zh-CN" altLang="en-US" sz="1200" dirty="0">
                <a:solidFill>
                  <a:schemeClr val="bg1"/>
                </a:solidFill>
                <a:latin typeface="Constantia" panose="02030602050306030303" pitchFamily="18" charset="0"/>
              </a:rPr>
              <a:t> </a:t>
            </a:r>
            <a:r>
              <a:rPr kumimoji="1" lang="en-US" altLang="zh-CN" sz="1200" dirty="0">
                <a:solidFill>
                  <a:schemeClr val="bg1"/>
                </a:solidFill>
                <a:latin typeface="Constantia" panose="02030602050306030303" pitchFamily="18" charset="0"/>
              </a:rPr>
              <a:t>demonstration</a:t>
            </a:r>
            <a:endParaRPr kumimoji="1" lang="zh-CN" altLang="en-US" sz="1200" dirty="0">
              <a:solidFill>
                <a:schemeClr val="bg1"/>
              </a:solidFill>
              <a:latin typeface="Constantia" panose="02030602050306030303" pitchFamily="18" charset="0"/>
            </a:endParaRPr>
          </a:p>
        </p:txBody>
      </p:sp>
      <p:sp>
        <p:nvSpPr>
          <p:cNvPr id="44" name="下箭头 43">
            <a:extLst>
              <a:ext uri="{FF2B5EF4-FFF2-40B4-BE49-F238E27FC236}">
                <a16:creationId xmlns:a16="http://schemas.microsoft.com/office/drawing/2014/main" id="{CA1691E7-EA04-F483-2F2D-875B1BF9E416}"/>
              </a:ext>
            </a:extLst>
          </p:cNvPr>
          <p:cNvSpPr/>
          <p:nvPr/>
        </p:nvSpPr>
        <p:spPr>
          <a:xfrm rot="10800000">
            <a:off x="7012255" y="4606440"/>
            <a:ext cx="133480" cy="24846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下箭头 44">
            <a:extLst>
              <a:ext uri="{FF2B5EF4-FFF2-40B4-BE49-F238E27FC236}">
                <a16:creationId xmlns:a16="http://schemas.microsoft.com/office/drawing/2014/main" id="{4513B36F-4A0B-79D1-BCFA-B7FC565BAA34}"/>
              </a:ext>
            </a:extLst>
          </p:cNvPr>
          <p:cNvSpPr/>
          <p:nvPr/>
        </p:nvSpPr>
        <p:spPr>
          <a:xfrm rot="10800000">
            <a:off x="4944193" y="4609163"/>
            <a:ext cx="133480" cy="24846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文本框 45">
            <a:extLst>
              <a:ext uri="{FF2B5EF4-FFF2-40B4-BE49-F238E27FC236}">
                <a16:creationId xmlns:a16="http://schemas.microsoft.com/office/drawing/2014/main" id="{DFED148C-D9A3-F881-AF34-925516F68645}"/>
              </a:ext>
            </a:extLst>
          </p:cNvPr>
          <p:cNvSpPr txBox="1"/>
          <p:nvPr/>
        </p:nvSpPr>
        <p:spPr>
          <a:xfrm>
            <a:off x="2517632" y="1715407"/>
            <a:ext cx="3023306" cy="369332"/>
          </a:xfrm>
          <a:prstGeom prst="rect">
            <a:avLst/>
          </a:prstGeom>
          <a:noFill/>
        </p:spPr>
        <p:txBody>
          <a:bodyPr wrap="square" rtlCol="0">
            <a:spAutoFit/>
          </a:bodyPr>
          <a:lstStyle/>
          <a:p>
            <a:pPr algn="ctr"/>
            <a:r>
              <a:rPr kumimoji="1" lang="en-US" altLang="zh-CN" dirty="0">
                <a:solidFill>
                  <a:srgbClr val="FF0004"/>
                </a:solidFill>
                <a:latin typeface="Cooper Black" panose="0208090404030B020404" pitchFamily="18" charset="0"/>
              </a:rPr>
              <a:t>M</a:t>
            </a:r>
            <a:r>
              <a:rPr kumimoji="1" lang="en-US" altLang="zh-CN" baseline="30000" dirty="0">
                <a:solidFill>
                  <a:srgbClr val="FF0004"/>
                </a:solidFill>
                <a:latin typeface="Cooper Black" panose="0208090404030B020404" pitchFamily="18" charset="0"/>
              </a:rPr>
              <a:t>2</a:t>
            </a:r>
            <a:r>
              <a:rPr kumimoji="1" lang="en-US" altLang="zh-CN" dirty="0">
                <a:solidFill>
                  <a:srgbClr val="FF0004"/>
                </a:solidFill>
                <a:latin typeface="Cooper Black" panose="0208090404030B020404" pitchFamily="18" charset="0"/>
              </a:rPr>
              <a:t>-Verbalizers</a:t>
            </a:r>
            <a:endParaRPr kumimoji="1" lang="zh-CN" altLang="en-US" dirty="0">
              <a:solidFill>
                <a:srgbClr val="FF0004"/>
              </a:solidFill>
              <a:latin typeface="Cooper Black" panose="0208090404030B020404" pitchFamily="18" charset="0"/>
            </a:endParaRPr>
          </a:p>
        </p:txBody>
      </p:sp>
      <p:sp>
        <p:nvSpPr>
          <p:cNvPr id="47" name="左大括号 46">
            <a:extLst>
              <a:ext uri="{FF2B5EF4-FFF2-40B4-BE49-F238E27FC236}">
                <a16:creationId xmlns:a16="http://schemas.microsoft.com/office/drawing/2014/main" id="{32B29669-3EAB-4E39-1BB4-EEA8FD74BB9C}"/>
              </a:ext>
            </a:extLst>
          </p:cNvPr>
          <p:cNvSpPr/>
          <p:nvPr/>
        </p:nvSpPr>
        <p:spPr>
          <a:xfrm rot="5400000">
            <a:off x="6301986" y="3482464"/>
            <a:ext cx="373927" cy="3743938"/>
          </a:xfrm>
          <a:prstGeom prst="leftBrace">
            <a:avLst>
              <a:gd name="adj1" fmla="val 0"/>
              <a:gd name="adj2" fmla="val 89031"/>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8" name="加号 47">
            <a:extLst>
              <a:ext uri="{FF2B5EF4-FFF2-40B4-BE49-F238E27FC236}">
                <a16:creationId xmlns:a16="http://schemas.microsoft.com/office/drawing/2014/main" id="{89341329-E2D9-39D5-E4DE-8D6DD193F68A}"/>
              </a:ext>
            </a:extLst>
          </p:cNvPr>
          <p:cNvSpPr/>
          <p:nvPr/>
        </p:nvSpPr>
        <p:spPr>
          <a:xfrm>
            <a:off x="4083627" y="3401798"/>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加号 48">
            <a:extLst>
              <a:ext uri="{FF2B5EF4-FFF2-40B4-BE49-F238E27FC236}">
                <a16:creationId xmlns:a16="http://schemas.microsoft.com/office/drawing/2014/main" id="{DAE739DD-ED26-255A-2E0D-A7EFEFDAB067}"/>
              </a:ext>
            </a:extLst>
          </p:cNvPr>
          <p:cNvSpPr/>
          <p:nvPr/>
        </p:nvSpPr>
        <p:spPr>
          <a:xfrm>
            <a:off x="4083627" y="4081335"/>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加号 49">
            <a:extLst>
              <a:ext uri="{FF2B5EF4-FFF2-40B4-BE49-F238E27FC236}">
                <a16:creationId xmlns:a16="http://schemas.microsoft.com/office/drawing/2014/main" id="{2FE208CA-BCB9-29B3-49A2-CD5FBA723A98}"/>
              </a:ext>
            </a:extLst>
          </p:cNvPr>
          <p:cNvSpPr/>
          <p:nvPr/>
        </p:nvSpPr>
        <p:spPr>
          <a:xfrm>
            <a:off x="4080018" y="4365289"/>
            <a:ext cx="178029" cy="173315"/>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加号 50">
            <a:extLst>
              <a:ext uri="{FF2B5EF4-FFF2-40B4-BE49-F238E27FC236}">
                <a16:creationId xmlns:a16="http://schemas.microsoft.com/office/drawing/2014/main" id="{9C98BC07-AB6C-5A55-7947-8EEAB98A6F38}"/>
              </a:ext>
            </a:extLst>
          </p:cNvPr>
          <p:cNvSpPr/>
          <p:nvPr/>
        </p:nvSpPr>
        <p:spPr>
          <a:xfrm>
            <a:off x="6033522" y="5603823"/>
            <a:ext cx="178029" cy="173315"/>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2D050"/>
              </a:solidFill>
            </a:endParaRPr>
          </a:p>
        </p:txBody>
      </p:sp>
      <p:cxnSp>
        <p:nvCxnSpPr>
          <p:cNvPr id="52" name="直线箭头连接符 51">
            <a:extLst>
              <a:ext uri="{FF2B5EF4-FFF2-40B4-BE49-F238E27FC236}">
                <a16:creationId xmlns:a16="http://schemas.microsoft.com/office/drawing/2014/main" id="{42DC6C76-BD0F-B65A-F404-7A2C2BD06171}"/>
              </a:ext>
            </a:extLst>
          </p:cNvPr>
          <p:cNvCxnSpPr>
            <a:cxnSpLocks/>
          </p:cNvCxnSpPr>
          <p:nvPr/>
        </p:nvCxnSpPr>
        <p:spPr>
          <a:xfrm flipH="1" flipV="1">
            <a:off x="2220947" y="2113529"/>
            <a:ext cx="3901589" cy="30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F897D69E-553D-51D3-A7B1-367F0F2C21AB}"/>
              </a:ext>
            </a:extLst>
          </p:cNvPr>
          <p:cNvSpPr txBox="1"/>
          <p:nvPr/>
        </p:nvSpPr>
        <p:spPr>
          <a:xfrm>
            <a:off x="2961804" y="2140998"/>
            <a:ext cx="2122953" cy="461665"/>
          </a:xfrm>
          <a:prstGeom prst="rect">
            <a:avLst/>
          </a:prstGeom>
          <a:noFill/>
        </p:spPr>
        <p:txBody>
          <a:bodyPr wrap="none" rtlCol="0">
            <a:spAutoFit/>
          </a:bodyPr>
          <a:lstStyle/>
          <a:p>
            <a:r>
              <a:rPr kumimoji="1" lang="en-US" altLang="zh-CN" sz="1200" dirty="0">
                <a:solidFill>
                  <a:srgbClr val="FF0000"/>
                </a:solidFill>
                <a:latin typeface="Rockwell" panose="02060603020205020403" pitchFamily="18" charset="0"/>
              </a:rPr>
              <a:t>0</a:t>
            </a:r>
            <a:r>
              <a:rPr kumimoji="1" lang="en-US" altLang="zh-CN" sz="1200" dirty="0">
                <a:solidFill>
                  <a:srgbClr val="FF0000"/>
                </a:solidFill>
                <a:latin typeface="Constantia" panose="02030602050306030303" pitchFamily="18" charset="0"/>
              </a:rPr>
              <a:t> :</a:t>
            </a:r>
            <a:r>
              <a:rPr kumimoji="1" lang="zh-CN" altLang="en-US" sz="1200" dirty="0">
                <a:solidFill>
                  <a:srgbClr val="FF0000"/>
                </a:solidFill>
                <a:latin typeface="Constantia" panose="02030602050306030303" pitchFamily="18" charset="0"/>
              </a:rPr>
              <a:t> </a:t>
            </a:r>
            <a:r>
              <a:rPr kumimoji="1" lang="en" altLang="zh-CN" sz="1200" dirty="0">
                <a:solidFill>
                  <a:srgbClr val="FF0000"/>
                </a:solidFill>
                <a:latin typeface="Constantia" panose="02030602050306030303" pitchFamily="18" charset="0"/>
              </a:rPr>
              <a:t>bad, terrible, painful</a:t>
            </a:r>
            <a:r>
              <a:rPr kumimoji="1" lang="en-US" altLang="zh-CN" sz="1200" dirty="0">
                <a:solidFill>
                  <a:srgbClr val="FF0000"/>
                </a:solidFill>
                <a:latin typeface="Constantia" panose="02030602050306030303" pitchFamily="18" charset="0"/>
              </a:rPr>
              <a:t>.</a:t>
            </a:r>
          </a:p>
          <a:p>
            <a:r>
              <a:rPr kumimoji="1" lang="en-US" altLang="zh-CN" sz="1200" dirty="0">
                <a:solidFill>
                  <a:srgbClr val="FF0000"/>
                </a:solidFill>
                <a:latin typeface="Rockwell" panose="02060603020205020403" pitchFamily="18" charset="0"/>
              </a:rPr>
              <a:t>1</a:t>
            </a:r>
            <a:r>
              <a:rPr kumimoji="1" lang="en-US" altLang="zh-CN" sz="1200" dirty="0">
                <a:solidFill>
                  <a:srgbClr val="FF0000"/>
                </a:solidFill>
                <a:latin typeface="Constantia" panose="02030602050306030303" pitchFamily="18" charset="0"/>
              </a:rPr>
              <a:t> :</a:t>
            </a:r>
            <a:r>
              <a:rPr kumimoji="1" lang="zh-CN" altLang="en-US" sz="1200" dirty="0">
                <a:solidFill>
                  <a:srgbClr val="FF0000"/>
                </a:solidFill>
                <a:latin typeface="Constantia" panose="02030602050306030303" pitchFamily="18" charset="0"/>
              </a:rPr>
              <a:t> </a:t>
            </a:r>
            <a:r>
              <a:rPr kumimoji="1" lang="en-US" altLang="zh-CN" sz="1200" dirty="0">
                <a:solidFill>
                  <a:srgbClr val="FF0000"/>
                </a:solidFill>
                <a:latin typeface="Constantia" panose="02030602050306030303" pitchFamily="18" charset="0"/>
              </a:rPr>
              <a:t>great, good, extraordinary.</a:t>
            </a:r>
            <a:endParaRPr kumimoji="1" lang="zh-CN" altLang="en-US" sz="1200" dirty="0">
              <a:solidFill>
                <a:srgbClr val="FF0000"/>
              </a:solidFill>
              <a:latin typeface="Constantia" panose="02030602050306030303" pitchFamily="18" charset="0"/>
            </a:endParaRPr>
          </a:p>
        </p:txBody>
      </p:sp>
      <p:sp>
        <p:nvSpPr>
          <p:cNvPr id="58" name="文本框 57">
            <a:extLst>
              <a:ext uri="{FF2B5EF4-FFF2-40B4-BE49-F238E27FC236}">
                <a16:creationId xmlns:a16="http://schemas.microsoft.com/office/drawing/2014/main" id="{CD36273B-640F-6E9F-49BA-39EAF9C17D64}"/>
              </a:ext>
            </a:extLst>
          </p:cNvPr>
          <p:cNvSpPr txBox="1"/>
          <p:nvPr/>
        </p:nvSpPr>
        <p:spPr>
          <a:xfrm>
            <a:off x="394285" y="1204742"/>
            <a:ext cx="1748794" cy="523220"/>
          </a:xfrm>
          <a:prstGeom prst="rect">
            <a:avLst/>
          </a:prstGeom>
          <a:noFill/>
        </p:spPr>
        <p:txBody>
          <a:bodyPr wrap="square">
            <a:spAutoFit/>
          </a:bodyPr>
          <a:lstStyle/>
          <a:p>
            <a:r>
              <a:rPr kumimoji="1" lang="en-US" altLang="zh-CN" sz="28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BBT-RGB</a:t>
            </a:r>
            <a:endParaRPr lang="zh-CN" altLang="en-US" dirty="0"/>
          </a:p>
        </p:txBody>
      </p:sp>
      <p:sp>
        <p:nvSpPr>
          <p:cNvPr id="7" name="文本框 6">
            <a:extLst>
              <a:ext uri="{FF2B5EF4-FFF2-40B4-BE49-F238E27FC236}">
                <a16:creationId xmlns:a16="http://schemas.microsoft.com/office/drawing/2014/main" id="{93AA0EB5-1501-2619-2F3E-13CA91B4A6EA}"/>
              </a:ext>
            </a:extLst>
          </p:cNvPr>
          <p:cNvSpPr txBox="1"/>
          <p:nvPr/>
        </p:nvSpPr>
        <p:spPr>
          <a:xfrm>
            <a:off x="211686" y="6124835"/>
            <a:ext cx="4732506" cy="369332"/>
          </a:xfrm>
          <a:prstGeom prst="rect">
            <a:avLst/>
          </a:prstGeom>
          <a:noFill/>
        </p:spPr>
        <p:txBody>
          <a:bodyPr wrap="square">
            <a:spAutoFit/>
          </a:bodyPr>
          <a:lstStyle/>
          <a:p>
            <a:r>
              <a:rPr kumimoji="1" lang="en-US" altLang="zh-CN" dirty="0">
                <a:solidFill>
                  <a:schemeClr val="bg2"/>
                </a:solidFill>
                <a:latin typeface="Rockwell" panose="02060603020205020403" pitchFamily="18" charset="0"/>
                <a:ea typeface="SimHei" panose="02010609060101010101" pitchFamily="49" charset="-122"/>
              </a:rPr>
              <a:t>Model name is inspired by Rainbow</a:t>
            </a:r>
            <a:r>
              <a:rPr kumimoji="1" lang="en-US" altLang="zh-CN" baseline="30000" dirty="0">
                <a:solidFill>
                  <a:schemeClr val="bg2"/>
                </a:solidFill>
                <a:latin typeface="Rockwell" panose="02060603020205020403" pitchFamily="18" charset="0"/>
                <a:ea typeface="SimHei" panose="02010609060101010101" pitchFamily="49" charset="-122"/>
              </a:rPr>
              <a:t>[15]</a:t>
            </a:r>
            <a:r>
              <a:rPr kumimoji="1" lang="en-US" altLang="zh-CN" dirty="0">
                <a:solidFill>
                  <a:schemeClr val="bg2"/>
                </a:solidFill>
                <a:latin typeface="Rockwell" panose="02060603020205020403" pitchFamily="18" charset="0"/>
                <a:ea typeface="SimHei" panose="02010609060101010101" pitchFamily="49" charset="-122"/>
              </a:rPr>
              <a:t>.</a:t>
            </a:r>
            <a:endParaRPr lang="zh-CN" altLang="en-US" baseline="30000" dirty="0">
              <a:solidFill>
                <a:schemeClr val="bg2"/>
              </a:solidFill>
            </a:endParaRPr>
          </a:p>
        </p:txBody>
      </p:sp>
    </p:spTree>
    <p:extLst>
      <p:ext uri="{BB962C8B-B14F-4D97-AF65-F5344CB8AC3E}">
        <p14:creationId xmlns:p14="http://schemas.microsoft.com/office/powerpoint/2010/main" val="33129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D4B9-E0AA-8B50-7D2D-15C242658B28}"/>
              </a:ext>
            </a:extLst>
          </p:cNvPr>
          <p:cNvSpPr>
            <a:spLocks noGrp="1"/>
          </p:cNvSpPr>
          <p:nvPr>
            <p:ph type="title"/>
          </p:nvPr>
        </p:nvSpPr>
        <p:spPr>
          <a:xfrm>
            <a:off x="0" y="-65462"/>
            <a:ext cx="4305362" cy="986496"/>
          </a:xfrm>
        </p:spPr>
        <p:txBody>
          <a:bodyPr>
            <a:normAutofit/>
          </a:bodyPr>
          <a:lstStyle/>
          <a:p>
            <a:pPr algn="ctr"/>
            <a:r>
              <a:rPr kumimoji="1" lang="en-US" altLang="zh-CN" dirty="0"/>
              <a:t>In</a:t>
            </a:r>
            <a:r>
              <a:rPr kumimoji="1" lang="en-US" altLang="zh-CN" baseline="30000" dirty="0"/>
              <a:t>2</a:t>
            </a:r>
            <a:r>
              <a:rPr kumimoji="1" lang="en-US" altLang="zh-CN" dirty="0"/>
              <a:t>-Initialization</a:t>
            </a:r>
            <a:endParaRPr kumimoji="1" lang="zh-CN" altLang="en-US" dirty="0"/>
          </a:p>
        </p:txBody>
      </p:sp>
      <p:sp>
        <p:nvSpPr>
          <p:cNvPr id="4" name="日期占位符 3">
            <a:extLst>
              <a:ext uri="{FF2B5EF4-FFF2-40B4-BE49-F238E27FC236}">
                <a16:creationId xmlns:a16="http://schemas.microsoft.com/office/drawing/2014/main" id="{F581D6AF-C00B-CC50-22C6-47485C52F9BD}"/>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58E835C-A46D-589C-4E43-42ADF0E4C037}"/>
              </a:ext>
            </a:extLst>
          </p:cNvPr>
          <p:cNvSpPr>
            <a:spLocks noGrp="1"/>
          </p:cNvSpPr>
          <p:nvPr>
            <p:ph type="ftr" sz="quarter" idx="11"/>
          </p:nvPr>
        </p:nvSpPr>
        <p:spPr/>
        <p:txBody>
          <a:bodyPr/>
          <a:lstStyle/>
          <a:p>
            <a:r>
              <a:rPr kumimoji="1" lang="zh-CN" altLang="en-US"/>
              <a:t>预训练语言模型应用调优算法</a:t>
            </a:r>
          </a:p>
        </p:txBody>
      </p:sp>
      <p:sp>
        <p:nvSpPr>
          <p:cNvPr id="16" name="文本框 15">
            <a:extLst>
              <a:ext uri="{FF2B5EF4-FFF2-40B4-BE49-F238E27FC236}">
                <a16:creationId xmlns:a16="http://schemas.microsoft.com/office/drawing/2014/main" id="{EC077667-0FFF-13EC-06A9-52B28D963B83}"/>
              </a:ext>
            </a:extLst>
          </p:cNvPr>
          <p:cNvSpPr txBox="1"/>
          <p:nvPr/>
        </p:nvSpPr>
        <p:spPr>
          <a:xfrm>
            <a:off x="176435" y="1371792"/>
            <a:ext cx="3766915" cy="2046714"/>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1" lang="en-US" altLang="zh-CN" sz="2800" b="0" i="0" u="none" strike="noStrike" kern="1200" cap="none" spc="0" normalizeH="0" baseline="0" noProof="0" dirty="0">
                <a:ln>
                  <a:noFill/>
                </a:ln>
                <a:solidFill>
                  <a:srgbClr val="008F00"/>
                </a:solidFill>
                <a:effectLst/>
                <a:uLnTx/>
                <a:uFillTx/>
                <a:latin typeface="Rockwell" panose="02060603020205020403" pitchFamily="18" charset="0"/>
                <a:ea typeface="SimHei" panose="02010609060101010101" pitchFamily="49" charset="-122"/>
                <a:cs typeface="+mn-cs"/>
              </a:rPr>
              <a:t>Instruction Learning</a:t>
            </a:r>
            <a:r>
              <a:rPr kumimoji="1" lang="en-US" altLang="zh-CN" sz="2800" b="0" i="0" u="none" strike="noStrike" kern="1200" cap="none" spc="0" normalizeH="0" baseline="30000" noProof="0" dirty="0">
                <a:ln>
                  <a:noFill/>
                </a:ln>
                <a:solidFill>
                  <a:srgbClr val="008F00"/>
                </a:solidFill>
                <a:effectLst/>
                <a:uLnTx/>
                <a:uFillTx/>
                <a:latin typeface="Rockwell" panose="02060603020205020403" pitchFamily="18" charset="0"/>
                <a:ea typeface="SimHei" panose="02010609060101010101" pitchFamily="49" charset="-122"/>
                <a:cs typeface="+mn-cs"/>
              </a:rPr>
              <a:t>[5]</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1" lang="en-US" altLang="zh-CN" sz="2800" dirty="0">
                <a:solidFill>
                  <a:prstClr val="black"/>
                </a:solidFill>
                <a:latin typeface="Rockwell" panose="02060603020205020403" pitchFamily="18" charset="0"/>
                <a:ea typeface="SimHei" panose="02010609060101010101" pitchFamily="49" charset="-122"/>
              </a:rPr>
              <a:t>+</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1" lang="en-US" altLang="zh-CN" sz="2800" b="0" i="0" u="none" strike="noStrike" kern="1200" cap="none" spc="0" normalizeH="0" baseline="0" noProof="0" dirty="0">
                <a:ln>
                  <a:noFill/>
                </a:ln>
                <a:solidFill>
                  <a:srgbClr val="92D050"/>
                </a:solidFill>
                <a:effectLst/>
                <a:uLnTx/>
                <a:uFillTx/>
                <a:latin typeface="Rockwell" panose="02060603020205020403" pitchFamily="18" charset="0"/>
                <a:ea typeface="SimHei" panose="02010609060101010101" pitchFamily="49" charset="-122"/>
                <a:cs typeface="+mn-cs"/>
              </a:rPr>
              <a:t>In-context Learning</a:t>
            </a:r>
            <a:r>
              <a:rPr kumimoji="1" lang="en-US" altLang="zh-CN" sz="2800" b="0" i="0" u="none" strike="noStrike" kern="1200" cap="none" spc="0" normalizeH="0" baseline="30000" noProof="0" dirty="0">
                <a:ln>
                  <a:noFill/>
                </a:ln>
                <a:solidFill>
                  <a:srgbClr val="92D050"/>
                </a:solidFill>
                <a:effectLst/>
                <a:uLnTx/>
                <a:uFillTx/>
                <a:latin typeface="Rockwell" panose="02060603020205020403" pitchFamily="18" charset="0"/>
                <a:ea typeface="SimHei" panose="02010609060101010101" pitchFamily="49" charset="-122"/>
                <a:cs typeface="+mn-cs"/>
              </a:rPr>
              <a:t>[3]</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1" lang="en-US" altLang="zh-CN" dirty="0">
                <a:latin typeface="Rockwell" panose="02060603020205020403" pitchFamily="18" charset="0"/>
                <a:ea typeface="SimHei" panose="02010609060101010101" pitchFamily="49" charset="-122"/>
              </a:rPr>
              <a:t>(Auto-selected from training data)</a:t>
            </a:r>
            <a:endParaRPr kumimoji="1" lang="en-US" altLang="zh-CN" b="0" i="0" u="none" strike="noStrike" kern="1200" cap="none" spc="0" normalizeH="0" baseline="0" noProof="0" dirty="0">
              <a:ln>
                <a:noFill/>
              </a:ln>
              <a:effectLst/>
              <a:uLnTx/>
              <a:uFillTx/>
              <a:latin typeface="Rockwell" panose="02060603020205020403" pitchFamily="18" charset="0"/>
              <a:ea typeface="SimHei" panose="02010609060101010101" pitchFamily="49" charset="-122"/>
              <a:cs typeface="+mn-cs"/>
            </a:endParaRPr>
          </a:p>
        </p:txBody>
      </p:sp>
      <p:sp>
        <p:nvSpPr>
          <p:cNvPr id="21" name="文本框 20">
            <a:extLst>
              <a:ext uri="{FF2B5EF4-FFF2-40B4-BE49-F238E27FC236}">
                <a16:creationId xmlns:a16="http://schemas.microsoft.com/office/drawing/2014/main" id="{100F6B7C-C2E6-9D27-DA08-0064F1D49BBE}"/>
              </a:ext>
            </a:extLst>
          </p:cNvPr>
          <p:cNvSpPr txBox="1"/>
          <p:nvPr/>
        </p:nvSpPr>
        <p:spPr>
          <a:xfrm>
            <a:off x="302862" y="3980174"/>
            <a:ext cx="8745315" cy="1451679"/>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E.g. SST-2</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1" lang="en-US" altLang="zh-CN" sz="2000" b="0" i="0" u="none" strike="noStrike" kern="1200" cap="none" spc="0" normalizeH="0" baseline="0" noProof="0" dirty="0">
                <a:ln>
                  <a:noFill/>
                </a:ln>
                <a:solidFill>
                  <a:srgbClr val="008F00"/>
                </a:solidFill>
                <a:effectLst/>
                <a:uLnTx/>
                <a:uFillTx/>
                <a:latin typeface="Rockwell" panose="02060603020205020403" pitchFamily="18" charset="0"/>
                <a:ea typeface="SimHei" panose="02010609060101010101" pitchFamily="49" charset="-122"/>
                <a:cs typeface="+mn-cs"/>
              </a:rPr>
              <a:t>Your task is to classify the movie review as bad or great based on its content . </a:t>
            </a:r>
            <a:r>
              <a:rPr kumimoji="1" lang="en-US" altLang="zh-CN" sz="2000" b="0" i="0" u="none" strike="noStrike" kern="1200" cap="none" spc="0" normalizeH="0" baseline="0" noProof="0" dirty="0">
                <a:ln>
                  <a:noFill/>
                </a:ln>
                <a:solidFill>
                  <a:prstClr val="black"/>
                </a:solidFill>
                <a:effectLst/>
                <a:uLnTx/>
                <a:uFillTx/>
                <a:latin typeface="Rockwell" panose="02060603020205020403" pitchFamily="18" charset="0"/>
                <a:ea typeface="SimHei" panose="02010609060101010101" pitchFamily="49" charset="-122"/>
                <a:cs typeface="+mn-cs"/>
              </a:rPr>
              <a:t>For example , </a:t>
            </a:r>
            <a:r>
              <a:rPr kumimoji="1" lang="en-US" altLang="zh-CN" sz="2000" b="0" i="0" u="none" strike="noStrike" kern="1200" cap="none" spc="0" normalizeH="0" baseline="0" noProof="0" dirty="0">
                <a:ln>
                  <a:noFill/>
                </a:ln>
                <a:solidFill>
                  <a:srgbClr val="92D050"/>
                </a:solidFill>
                <a:effectLst/>
                <a:uLnTx/>
                <a:uFillTx/>
                <a:latin typeface="Rockwell" panose="02060603020205020403" pitchFamily="18" charset="0"/>
                <a:ea typeface="SimHei" panose="02010609060101010101" pitchFamily="49" charset="-122"/>
                <a:cs typeface="+mn-cs"/>
              </a:rPr>
              <a:t>a moving essay about the specter of death , especially suicide . It was great.</a:t>
            </a:r>
          </a:p>
        </p:txBody>
      </p:sp>
      <p:pic>
        <p:nvPicPr>
          <p:cNvPr id="7" name="图片 6">
            <a:extLst>
              <a:ext uri="{FF2B5EF4-FFF2-40B4-BE49-F238E27FC236}">
                <a16:creationId xmlns:a16="http://schemas.microsoft.com/office/drawing/2014/main" id="{BC119AFC-DEBB-E29C-B7DF-895575A2488B}"/>
              </a:ext>
            </a:extLst>
          </p:cNvPr>
          <p:cNvPicPr>
            <a:picLocks noChangeAspect="1"/>
          </p:cNvPicPr>
          <p:nvPr/>
        </p:nvPicPr>
        <p:blipFill>
          <a:blip r:embed="rId3"/>
          <a:srcRect/>
          <a:stretch/>
        </p:blipFill>
        <p:spPr>
          <a:xfrm>
            <a:off x="4305363" y="921034"/>
            <a:ext cx="4798162" cy="2647262"/>
          </a:xfrm>
          <a:prstGeom prst="rect">
            <a:avLst/>
          </a:prstGeom>
        </p:spPr>
      </p:pic>
      <p:sp>
        <p:nvSpPr>
          <p:cNvPr id="8" name="矩形 7">
            <a:extLst>
              <a:ext uri="{FF2B5EF4-FFF2-40B4-BE49-F238E27FC236}">
                <a16:creationId xmlns:a16="http://schemas.microsoft.com/office/drawing/2014/main" id="{C87CA8FF-AA23-967B-9BE1-5D4947275685}"/>
              </a:ext>
            </a:extLst>
          </p:cNvPr>
          <p:cNvSpPr/>
          <p:nvPr/>
        </p:nvSpPr>
        <p:spPr>
          <a:xfrm>
            <a:off x="4701540" y="3118090"/>
            <a:ext cx="4411980" cy="505326"/>
          </a:xfrm>
          <a:prstGeom prst="rect">
            <a:avLst/>
          </a:prstGeom>
          <a:noFill/>
          <a:ln w="254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solidFill>
                <a:schemeClr val="accent6"/>
              </a:solidFill>
            </a:endParaRPr>
          </a:p>
        </p:txBody>
      </p:sp>
    </p:spTree>
    <p:extLst>
      <p:ext uri="{BB962C8B-B14F-4D97-AF65-F5344CB8AC3E}">
        <p14:creationId xmlns:p14="http://schemas.microsoft.com/office/powerpoint/2010/main" val="283089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62409-82C3-6CFF-1277-9D3E53562859}"/>
              </a:ext>
            </a:extLst>
          </p:cNvPr>
          <p:cNvSpPr>
            <a:spLocks noGrp="1"/>
          </p:cNvSpPr>
          <p:nvPr>
            <p:ph type="title"/>
          </p:nvPr>
        </p:nvSpPr>
        <p:spPr>
          <a:xfrm>
            <a:off x="-89478" y="-47805"/>
            <a:ext cx="4394839" cy="986496"/>
          </a:xfrm>
        </p:spPr>
        <p:txBody>
          <a:bodyPr/>
          <a:lstStyle/>
          <a:p>
            <a:pPr algn="ctr"/>
            <a:r>
              <a:rPr kumimoji="1" lang="en-US" altLang="zh-CN" dirty="0"/>
              <a:t>Two-stage</a:t>
            </a:r>
            <a:r>
              <a:rPr kumimoji="1" lang="zh-CN" altLang="en-US" dirty="0"/>
              <a:t> </a:t>
            </a:r>
            <a:r>
              <a:rPr kumimoji="1" lang="en-US" altLang="zh-CN" dirty="0"/>
              <a:t>DFO</a:t>
            </a:r>
            <a:endParaRPr kumimoji="1" lang="zh-CN" altLang="en-US" dirty="0"/>
          </a:p>
        </p:txBody>
      </p:sp>
      <p:sp>
        <p:nvSpPr>
          <p:cNvPr id="3" name="内容占位符 2">
            <a:extLst>
              <a:ext uri="{FF2B5EF4-FFF2-40B4-BE49-F238E27FC236}">
                <a16:creationId xmlns:a16="http://schemas.microsoft.com/office/drawing/2014/main" id="{00AFE8CD-11F5-242D-31A1-87F3EECFD1D4}"/>
              </a:ext>
            </a:extLst>
          </p:cNvPr>
          <p:cNvSpPr>
            <a:spLocks noGrp="1"/>
          </p:cNvSpPr>
          <p:nvPr>
            <p:ph idx="1"/>
          </p:nvPr>
        </p:nvSpPr>
        <p:spPr>
          <a:xfrm>
            <a:off x="120102" y="1091746"/>
            <a:ext cx="4185259" cy="1860638"/>
          </a:xfrm>
        </p:spPr>
        <p:txBody>
          <a:bodyPr>
            <a:normAutofit fontScale="92500" lnSpcReduction="20000"/>
          </a:bodyPr>
          <a:lstStyle/>
          <a:p>
            <a:pPr marL="0" indent="0" algn="ctr">
              <a:lnSpc>
                <a:spcPct val="100000"/>
              </a:lnSpc>
              <a:buNone/>
            </a:pPr>
            <a:r>
              <a:rPr kumimoji="1" lang="en-US" altLang="zh-CN" dirty="0"/>
              <a:t>Two-stage Optimization:</a:t>
            </a:r>
          </a:p>
          <a:p>
            <a:pPr marL="0" indent="0" algn="ctr">
              <a:lnSpc>
                <a:spcPct val="100000"/>
              </a:lnSpc>
              <a:buNone/>
            </a:pPr>
            <a:r>
              <a:rPr kumimoji="1" lang="en-US" altLang="zh-CN" dirty="0">
                <a:solidFill>
                  <a:schemeClr val="accent1"/>
                </a:solidFill>
              </a:rPr>
              <a:t>The first stage: CMA-ES</a:t>
            </a:r>
            <a:r>
              <a:rPr kumimoji="1" lang="en-US" altLang="zh-CN" dirty="0"/>
              <a:t> </a:t>
            </a:r>
            <a:r>
              <a:rPr kumimoji="1" lang="en-US" altLang="zh-CN" baseline="30000" dirty="0">
                <a:solidFill>
                  <a:srgbClr val="0070C0"/>
                </a:solidFill>
              </a:rPr>
              <a:t>[14]</a:t>
            </a:r>
            <a:endParaRPr kumimoji="1" lang="en-US" altLang="zh-CN" dirty="0">
              <a:solidFill>
                <a:srgbClr val="0070C0"/>
              </a:solidFill>
            </a:endParaRPr>
          </a:p>
          <a:p>
            <a:pPr marL="0" indent="0" algn="ctr">
              <a:lnSpc>
                <a:spcPct val="100000"/>
              </a:lnSpc>
              <a:buNone/>
            </a:pPr>
            <a:r>
              <a:rPr kumimoji="1" lang="en-US" altLang="zh-CN" dirty="0">
                <a:solidFill>
                  <a:srgbClr val="00B0F0"/>
                </a:solidFill>
              </a:rPr>
              <a:t>The second stage:</a:t>
            </a:r>
          </a:p>
          <a:p>
            <a:pPr marL="0" indent="0" algn="ctr">
              <a:lnSpc>
                <a:spcPct val="100000"/>
              </a:lnSpc>
              <a:buNone/>
            </a:pPr>
            <a:r>
              <a:rPr kumimoji="1" lang="en-US" altLang="zh-CN" dirty="0">
                <a:solidFill>
                  <a:srgbClr val="00B0F0"/>
                </a:solidFill>
              </a:rPr>
              <a:t>Powell</a:t>
            </a:r>
            <a:r>
              <a:rPr kumimoji="1" lang="en-US" altLang="zh-CN" baseline="30000" dirty="0">
                <a:solidFill>
                  <a:srgbClr val="00B0F0"/>
                </a:solidFill>
              </a:rPr>
              <a:t>[9]</a:t>
            </a:r>
            <a:r>
              <a:rPr kumimoji="1" lang="en-US" altLang="zh-CN" dirty="0">
                <a:solidFill>
                  <a:srgbClr val="00B0F0"/>
                </a:solidFill>
              </a:rPr>
              <a:t> or COBYLA </a:t>
            </a:r>
            <a:r>
              <a:rPr kumimoji="1" lang="en-US" altLang="zh-CN" baseline="30000" dirty="0">
                <a:solidFill>
                  <a:srgbClr val="00B0F0"/>
                </a:solidFill>
              </a:rPr>
              <a:t>[10]</a:t>
            </a:r>
            <a:endParaRPr kumimoji="1" lang="en-US" altLang="zh-CN" dirty="0">
              <a:solidFill>
                <a:srgbClr val="00B0F0"/>
              </a:solidFill>
            </a:endParaRPr>
          </a:p>
        </p:txBody>
      </p:sp>
      <p:sp>
        <p:nvSpPr>
          <p:cNvPr id="4" name="日期占位符 3">
            <a:extLst>
              <a:ext uri="{FF2B5EF4-FFF2-40B4-BE49-F238E27FC236}">
                <a16:creationId xmlns:a16="http://schemas.microsoft.com/office/drawing/2014/main" id="{63A1F7C1-434C-7132-B2B0-6EADC0D103C7}"/>
              </a:ext>
            </a:extLst>
          </p:cNvPr>
          <p:cNvSpPr>
            <a:spLocks noGrp="1"/>
          </p:cNvSpPr>
          <p:nvPr>
            <p:ph type="dt" sz="half" idx="10"/>
          </p:nvPr>
        </p:nvSpPr>
        <p:spPr/>
        <p:txBody>
          <a:bodyPr/>
          <a:lstStyle/>
          <a:p>
            <a:r>
              <a:rPr kumimoji="1" lang="en-US" altLang="zh-CN"/>
              <a:t>DataIsPower</a:t>
            </a:r>
            <a:endParaRPr kumimoji="1" lang="zh-CN" altLang="en-US"/>
          </a:p>
        </p:txBody>
      </p:sp>
      <p:sp>
        <p:nvSpPr>
          <p:cNvPr id="5" name="页脚占位符 4">
            <a:extLst>
              <a:ext uri="{FF2B5EF4-FFF2-40B4-BE49-F238E27FC236}">
                <a16:creationId xmlns:a16="http://schemas.microsoft.com/office/drawing/2014/main" id="{0336DBD3-D24B-E158-EB87-D829C10A70E6}"/>
              </a:ext>
            </a:extLst>
          </p:cNvPr>
          <p:cNvSpPr>
            <a:spLocks noGrp="1"/>
          </p:cNvSpPr>
          <p:nvPr>
            <p:ph type="ftr" sz="quarter" idx="11"/>
          </p:nvPr>
        </p:nvSpPr>
        <p:spPr/>
        <p:txBody>
          <a:bodyPr/>
          <a:lstStyle/>
          <a:p>
            <a:r>
              <a:rPr kumimoji="1" lang="zh-CN" altLang="en-US"/>
              <a:t>预训练语言模型应用调优算法</a:t>
            </a:r>
            <a:endParaRPr kumimoji="1" lang="zh-CN" altLang="en-US" dirty="0"/>
          </a:p>
        </p:txBody>
      </p:sp>
      <p:pic>
        <p:nvPicPr>
          <p:cNvPr id="8" name="图片 7">
            <a:extLst>
              <a:ext uri="{FF2B5EF4-FFF2-40B4-BE49-F238E27FC236}">
                <a16:creationId xmlns:a16="http://schemas.microsoft.com/office/drawing/2014/main" id="{B142D7A8-606D-B507-4648-7875C510B917}"/>
              </a:ext>
            </a:extLst>
          </p:cNvPr>
          <p:cNvPicPr>
            <a:picLocks noChangeAspect="1"/>
          </p:cNvPicPr>
          <p:nvPr/>
        </p:nvPicPr>
        <p:blipFill>
          <a:blip r:embed="rId3"/>
          <a:srcRect/>
          <a:stretch/>
        </p:blipFill>
        <p:spPr>
          <a:xfrm>
            <a:off x="4305363" y="921034"/>
            <a:ext cx="4798162" cy="2647262"/>
          </a:xfrm>
          <a:prstGeom prst="rect">
            <a:avLst/>
          </a:prstGeom>
        </p:spPr>
      </p:pic>
      <p:sp>
        <p:nvSpPr>
          <p:cNvPr id="11" name="矩形 10">
            <a:extLst>
              <a:ext uri="{FF2B5EF4-FFF2-40B4-BE49-F238E27FC236}">
                <a16:creationId xmlns:a16="http://schemas.microsoft.com/office/drawing/2014/main" id="{A0383695-5B7E-9116-A814-6DA3653C77C3}"/>
              </a:ext>
            </a:extLst>
          </p:cNvPr>
          <p:cNvSpPr/>
          <p:nvPr/>
        </p:nvSpPr>
        <p:spPr>
          <a:xfrm>
            <a:off x="4345836" y="1965887"/>
            <a:ext cx="1321890" cy="986497"/>
          </a:xfrm>
          <a:prstGeom prst="rect">
            <a:avLst/>
          </a:prstGeom>
          <a:noFill/>
          <a:ln w="254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pic>
        <p:nvPicPr>
          <p:cNvPr id="1026" name="Picture 2">
            <a:extLst>
              <a:ext uri="{FF2B5EF4-FFF2-40B4-BE49-F238E27FC236}">
                <a16:creationId xmlns:a16="http://schemas.microsoft.com/office/drawing/2014/main" id="{57891F8A-2BE9-7B69-C82E-28C5640F2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66" y="3371875"/>
            <a:ext cx="2673350" cy="261050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C824775B-8F4B-456C-6F3D-74E82251AD71}"/>
              </a:ext>
            </a:extLst>
          </p:cNvPr>
          <p:cNvPicPr>
            <a:picLocks noChangeAspect="1"/>
          </p:cNvPicPr>
          <p:nvPr/>
        </p:nvPicPr>
        <p:blipFill>
          <a:blip r:embed="rId5"/>
          <a:stretch>
            <a:fillRect/>
          </a:stretch>
        </p:blipFill>
        <p:spPr>
          <a:xfrm>
            <a:off x="4496219" y="3620841"/>
            <a:ext cx="4066162" cy="2307132"/>
          </a:xfrm>
          <a:prstGeom prst="rect">
            <a:avLst/>
          </a:prstGeom>
        </p:spPr>
      </p:pic>
      <p:sp>
        <p:nvSpPr>
          <p:cNvPr id="10" name="文本框 9">
            <a:extLst>
              <a:ext uri="{FF2B5EF4-FFF2-40B4-BE49-F238E27FC236}">
                <a16:creationId xmlns:a16="http://schemas.microsoft.com/office/drawing/2014/main" id="{A79A59EA-5666-0A42-891F-5C2715C695C0}"/>
              </a:ext>
            </a:extLst>
          </p:cNvPr>
          <p:cNvSpPr txBox="1"/>
          <p:nvPr/>
        </p:nvSpPr>
        <p:spPr>
          <a:xfrm>
            <a:off x="1414578" y="5909427"/>
            <a:ext cx="1581541" cy="492443"/>
          </a:xfrm>
          <a:prstGeom prst="rect">
            <a:avLst/>
          </a:prstGeom>
          <a:noFill/>
        </p:spPr>
        <p:txBody>
          <a:bodyPr wrap="square">
            <a:spAutoFit/>
          </a:bodyPr>
          <a:lstStyle/>
          <a:p>
            <a:r>
              <a:rPr kumimoji="1" lang="en-US" altLang="zh-CN" sz="2600" b="0" i="0" u="none" strike="noStrike" kern="1200" cap="none" spc="0" normalizeH="0" baseline="0" noProof="0" dirty="0">
                <a:ln>
                  <a:noFill/>
                </a:ln>
                <a:solidFill>
                  <a:srgbClr val="4472C4"/>
                </a:solidFill>
                <a:effectLst/>
                <a:uLnTx/>
                <a:uFillTx/>
                <a:latin typeface="Rockwell" panose="02060603020205020403" pitchFamily="18" charset="0"/>
                <a:ea typeface="SimHei" panose="02010609060101010101" pitchFamily="49" charset="-122"/>
                <a:cs typeface="+mn-cs"/>
              </a:rPr>
              <a:t>CMA-ES</a:t>
            </a:r>
            <a:endParaRPr lang="zh-CN" altLang="en-US" dirty="0"/>
          </a:p>
        </p:txBody>
      </p:sp>
      <p:sp>
        <p:nvSpPr>
          <p:cNvPr id="15" name="文本框 14">
            <a:extLst>
              <a:ext uri="{FF2B5EF4-FFF2-40B4-BE49-F238E27FC236}">
                <a16:creationId xmlns:a16="http://schemas.microsoft.com/office/drawing/2014/main" id="{98BCB60E-6D62-383D-71EB-F35F56667C3E}"/>
              </a:ext>
            </a:extLst>
          </p:cNvPr>
          <p:cNvSpPr txBox="1"/>
          <p:nvPr/>
        </p:nvSpPr>
        <p:spPr>
          <a:xfrm>
            <a:off x="5989807" y="5909426"/>
            <a:ext cx="1287507" cy="492443"/>
          </a:xfrm>
          <a:prstGeom prst="rect">
            <a:avLst/>
          </a:prstGeom>
          <a:noFill/>
        </p:spPr>
        <p:txBody>
          <a:bodyPr wrap="square">
            <a:spAutoFit/>
          </a:bodyPr>
          <a:lstStyle/>
          <a:p>
            <a:r>
              <a:rPr kumimoji="1" lang="en-US" altLang="zh-CN" sz="2600" b="0" i="0" u="none" strike="noStrike" kern="1200" cap="none" spc="0" normalizeH="0" baseline="0" noProof="0" dirty="0">
                <a:ln>
                  <a:noFill/>
                </a:ln>
                <a:solidFill>
                  <a:srgbClr val="00B0F0"/>
                </a:solidFill>
                <a:effectLst/>
                <a:uLnTx/>
                <a:uFillTx/>
                <a:latin typeface="Rockwell" panose="02060603020205020403" pitchFamily="18" charset="0"/>
                <a:ea typeface="SimHei" panose="02010609060101010101" pitchFamily="49" charset="-122"/>
                <a:cs typeface="+mn-cs"/>
              </a:rPr>
              <a:t>Powell</a:t>
            </a:r>
            <a:endParaRPr lang="zh-CN" altLang="en-US" dirty="0"/>
          </a:p>
        </p:txBody>
      </p:sp>
    </p:spTree>
    <p:extLst>
      <p:ext uri="{BB962C8B-B14F-4D97-AF65-F5344CB8AC3E}">
        <p14:creationId xmlns:p14="http://schemas.microsoft.com/office/powerpoint/2010/main" val="248291002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5247</TotalTime>
  <Words>1942</Words>
  <Application>Microsoft Macintosh PowerPoint</Application>
  <PresentationFormat>全屏显示(4:3)</PresentationFormat>
  <Paragraphs>228</Paragraphs>
  <Slides>16</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等线</vt:lpstr>
      <vt:lpstr>SimHei</vt:lpstr>
      <vt:lpstr>Arial</vt:lpstr>
      <vt:lpstr>Berlin Sans FB Demi</vt:lpstr>
      <vt:lpstr>Calibri</vt:lpstr>
      <vt:lpstr>Cambria Math</vt:lpstr>
      <vt:lpstr>Constantia</vt:lpstr>
      <vt:lpstr>Cooper Black</vt:lpstr>
      <vt:lpstr>Rockwell</vt:lpstr>
      <vt:lpstr>Office 主题​​</vt:lpstr>
      <vt:lpstr>预训练语言模型应用调优算法</vt:lpstr>
      <vt:lpstr>Table of Contents</vt:lpstr>
      <vt:lpstr>Background</vt:lpstr>
      <vt:lpstr>Related Work</vt:lpstr>
      <vt:lpstr>DFO-based Methods</vt:lpstr>
      <vt:lpstr>Exploration</vt:lpstr>
      <vt:lpstr>Method</vt:lpstr>
      <vt:lpstr>In2-Initialization</vt:lpstr>
      <vt:lpstr>Two-stage DFO</vt:lpstr>
      <vt:lpstr>M2-Verbalizers</vt:lpstr>
      <vt:lpstr>Experiments</vt:lpstr>
      <vt:lpstr>Conclusion</vt:lpstr>
      <vt:lpstr>Future Work</vt:lpstr>
      <vt:lpstr>Reference</vt:lpstr>
      <vt:lpstr>Reference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Microsoft Office User</cp:lastModifiedBy>
  <cp:revision>312</cp:revision>
  <dcterms:created xsi:type="dcterms:W3CDTF">2022-04-17T09:12:45Z</dcterms:created>
  <dcterms:modified xsi:type="dcterms:W3CDTF">2022-11-27T05:17:54Z</dcterms:modified>
</cp:coreProperties>
</file>